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64" r:id="rId7"/>
    <p:sldId id="261" r:id="rId8"/>
    <p:sldId id="266" r:id="rId9"/>
    <p:sldId id="273" r:id="rId10"/>
    <p:sldId id="275" r:id="rId11"/>
    <p:sldId id="276" r:id="rId12"/>
    <p:sldId id="265" r:id="rId13"/>
    <p:sldId id="277" r:id="rId14"/>
    <p:sldId id="274" r:id="rId15"/>
    <p:sldId id="270" r:id="rId16"/>
    <p:sldId id="272" r:id="rId17"/>
    <p:sldId id="260" r:id="rId18"/>
    <p:sldId id="271" r:id="rId19"/>
    <p:sldId id="267" r:id="rId20"/>
    <p:sldId id="268" r:id="rId21"/>
    <p:sldId id="269" r:id="rId2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53B"/>
    <a:srgbClr val="0C533A"/>
    <a:srgbClr val="1121FA"/>
    <a:srgbClr val="2230F2"/>
    <a:srgbClr val="0861FC"/>
    <a:srgbClr val="003043"/>
    <a:srgbClr val="E8E8E8"/>
    <a:srgbClr val="064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41F34B-5F65-4946-98FB-B84C2A530C5A}" v="21" dt="2024-01-22T20:21:44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6633"/>
            <a:ext cx="7772400" cy="97647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 baseline="0">
                <a:ln>
                  <a:noFill/>
                </a:ln>
                <a:solidFill>
                  <a:srgbClr val="18453B"/>
                </a:solidFill>
                <a:latin typeface="Avenir Next LT Pro Demi" panose="020B0504020202020204" pitchFamily="34" charset="77"/>
                <a:cs typeface="Gotham-Bold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73105"/>
            <a:ext cx="7772400" cy="15767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Gotham Book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D803B8FA-BCB0-5D4D-9E0C-8594CF5A2264}" type="datetime1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205D934E-3E61-264D-8682-F58928E18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60272"/>
            <a:ext cx="8229600" cy="7363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 baseline="0">
                <a:solidFill>
                  <a:srgbClr val="18453B"/>
                </a:solidFill>
                <a:latin typeface="Avenir Next LT Pro Demi" panose="020B0504020202020204" pitchFamily="34" charset="77"/>
                <a:cs typeface="Gotham-Bold"/>
              </a:defRPr>
            </a:lvl1pPr>
          </a:lstStyle>
          <a:p>
            <a:r>
              <a:rPr lang="en-US"/>
              <a:t>1 column full width,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4"/>
            <a:ext cx="8229600" cy="3049871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100" b="0" i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1pPr>
            <a:lvl2pPr marL="486906">
              <a:buClr>
                <a:schemeClr val="tx1">
                  <a:lumMod val="75000"/>
                  <a:lumOff val="25000"/>
                </a:schemeClr>
              </a:buClr>
              <a:buSzPct val="85000"/>
              <a:buFont typeface="Wingdings" charset="2"/>
              <a:buChar char="§"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3pPr>
            <a:lvl4pPr>
              <a:defRPr b="0" i="0">
                <a:latin typeface="Avenir Next LT Pro Light" panose="020B0304020202020204" pitchFamily="34" charset="77"/>
                <a:cs typeface="Gotham Book"/>
              </a:defRPr>
            </a:lvl4pPr>
            <a:lvl5pPr>
              <a:defRPr b="0" i="0">
                <a:latin typeface="Avenir Next LT Pro Light" panose="020B0304020202020204" pitchFamily="34" charset="77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C93AF409-9F3D-4144-905F-D667DBFB2192}" type="datetime1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B4461CB-4CA9-2A43-A3FA-624E1DA48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60272"/>
            <a:ext cx="8229600" cy="7363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 baseline="0">
                <a:solidFill>
                  <a:srgbClr val="18453B"/>
                </a:solidFill>
                <a:latin typeface="Avenir Next LT Pro Demi" panose="020B0504020202020204" pitchFamily="34" charset="77"/>
                <a:cs typeface="Gotham-Bold"/>
              </a:defRPr>
            </a:lvl1pPr>
          </a:lstStyle>
          <a:p>
            <a:r>
              <a:rPr lang="en-US"/>
              <a:t>2 columns,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752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3pPr>
            <a:lvl4pPr>
              <a:defRPr b="0" i="0">
                <a:latin typeface="Avenir Next LT Pro Light" panose="020B0304020202020204" pitchFamily="34" charset="77"/>
                <a:cs typeface="Gotham Book"/>
              </a:defRPr>
            </a:lvl4pPr>
            <a:lvl5pPr>
              <a:defRPr b="0" i="0">
                <a:latin typeface="Avenir Next LT Pro Light" panose="020B0304020202020204" pitchFamily="34" charset="77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3849B177-5D8B-7A43-B9D4-2D03D1F64BD4}" type="datetime1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599938D-0427-3542-974E-F7CD887B3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36096" y="1544752"/>
            <a:ext cx="3950704" cy="3222512"/>
          </a:xfrm>
          <a:prstGeom prst="rect">
            <a:avLst/>
          </a:prstGeo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21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3pPr>
            <a:lvl4pPr>
              <a:defRPr b="0" i="0">
                <a:latin typeface="Avenir Next LT Pro Light" panose="020B0304020202020204" pitchFamily="34" charset="77"/>
                <a:cs typeface="Gotham Book"/>
              </a:defRPr>
            </a:lvl4pPr>
            <a:lvl5pPr>
              <a:defRPr b="0" i="0">
                <a:latin typeface="Avenir Next LT Pro Light" panose="020B0304020202020204" pitchFamily="34" charset="77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84283"/>
            <a:ext cx="8229600" cy="61586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>
                <a:solidFill>
                  <a:srgbClr val="18453B"/>
                </a:solidFill>
                <a:latin typeface="Avenir Next LT Pro Demi" panose="020B0504020202020204" pitchFamily="34" charset="77"/>
                <a:cs typeface="Gotham-Bold"/>
              </a:defRPr>
            </a:lvl1pPr>
          </a:lstStyle>
          <a:p>
            <a:r>
              <a:rPr lang="en-US"/>
              <a:t>1 column, no bullets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14700"/>
          </a:xfrm>
          <a:prstGeom prst="rect">
            <a:avLst/>
          </a:prstGeom>
        </p:spPr>
        <p:txBody>
          <a:bodyPr wrap="square" numCol="1" anchor="t"/>
          <a:lstStyle>
            <a:lvl1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1pPr>
            <a:lvl2pPr marL="0" indent="0" algn="l"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3pPr>
            <a:lvl4pPr>
              <a:defRPr b="0" i="0">
                <a:latin typeface="Avenir Next LT Pro Light" panose="020B0304020202020204" pitchFamily="34" charset="77"/>
                <a:cs typeface="Gotham Book"/>
              </a:defRPr>
            </a:lvl4pPr>
            <a:lvl5pPr>
              <a:defRPr b="0" i="0">
                <a:latin typeface="Avenir Next LT Pro Light" panose="020B0304020202020204" pitchFamily="34" charset="77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9F847968-A88B-B947-87AA-BB83F906ED2F}" type="datetime1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4DCE0E26-47BB-FF4B-814B-E43C1B98F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56319"/>
            <a:ext cx="8229600" cy="54383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>
                <a:solidFill>
                  <a:srgbClr val="18453B"/>
                </a:solidFill>
                <a:latin typeface="Avenir Next LT Pro Demi" panose="020B0504020202020204" pitchFamily="34" charset="77"/>
                <a:cs typeface="Gotham-Bold"/>
              </a:defRPr>
            </a:lvl1pPr>
          </a:lstStyle>
          <a:p>
            <a:r>
              <a:rPr lang="en-US"/>
              <a:t>1 column,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14700"/>
          </a:xfrm>
          <a:prstGeom prst="rect">
            <a:avLst/>
          </a:prstGeom>
        </p:spPr>
        <p:txBody>
          <a:bodyPr wrap="square" numCol="1" anchor="t"/>
          <a:lstStyle>
            <a:lvl1pPr marL="342892" indent="-342892" algn="l"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  <a:defRPr sz="18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1pPr>
            <a:lvl2pPr marL="342892" indent="342892" algn="l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500" b="0" i="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 Light" panose="020B0304020202020204" pitchFamily="34" charset="77"/>
                <a:cs typeface="Gotham Book"/>
              </a:defRPr>
            </a:lvl3pPr>
            <a:lvl4pPr>
              <a:defRPr b="0" i="0">
                <a:latin typeface="Avenir Next LT Pro Light" panose="020B0304020202020204" pitchFamily="34" charset="77"/>
                <a:cs typeface="Gotham Book"/>
              </a:defRPr>
            </a:lvl4pPr>
            <a:lvl5pPr>
              <a:defRPr b="0" i="0">
                <a:latin typeface="Avenir Next LT Pro Light" panose="020B0304020202020204" pitchFamily="34" charset="77"/>
                <a:cs typeface="Gotham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04B2702C-F183-E649-BBAD-4C35648D6001}" type="datetime1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cs typeface="Gotham Book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595959"/>
                </a:solidFill>
                <a:latin typeface="Gotham Book" charset="0"/>
                <a:ea typeface="Gotham Book" charset="0"/>
                <a:cs typeface="Gotham Book" charset="0"/>
              </a:defRPr>
            </a:lvl1pPr>
          </a:lstStyle>
          <a:p>
            <a:pPr>
              <a:defRPr/>
            </a:pPr>
            <a:fld id="{14362E17-3E5F-5C4D-AFD9-BBBB918BE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asthead">
            <a:extLst>
              <a:ext uri="{FF2B5EF4-FFF2-40B4-BE49-F238E27FC236}">
                <a16:creationId xmlns:a16="http://schemas.microsoft.com/office/drawing/2014/main" id="{911B9DB7-B6B9-344D-9E04-DAC9A67D7D04}"/>
              </a:ext>
            </a:extLst>
          </p:cNvPr>
          <p:cNvGrpSpPr/>
          <p:nvPr userDrawn="1"/>
        </p:nvGrpSpPr>
        <p:grpSpPr>
          <a:xfrm>
            <a:off x="0" y="0"/>
            <a:ext cx="9144000" cy="246063"/>
            <a:chOff x="0" y="0"/>
            <a:chExt cx="9144000" cy="2460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BE9E51-4C09-6143-971C-9DD2E89AD7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9144000" cy="246063"/>
            </a:xfrm>
            <a:prstGeom prst="rect">
              <a:avLst/>
            </a:prstGeom>
            <a:solidFill>
              <a:srgbClr val="18453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 descr="Michigan State University logo">
              <a:extLst>
                <a:ext uri="{FF2B5EF4-FFF2-40B4-BE49-F238E27FC236}">
                  <a16:creationId xmlns:a16="http://schemas.microsoft.com/office/drawing/2014/main" id="{98BD41DC-C861-EA40-A7D0-5F4B59AF91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6742443" y="26957"/>
              <a:ext cx="2282231" cy="192657"/>
            </a:xfrm>
            <a:prstGeom prst="rect">
              <a:avLst/>
            </a:prstGeom>
          </p:spPr>
        </p:pic>
        <p:sp>
          <p:nvSpPr>
            <p:cNvPr id="23" name="Chevron 8">
              <a:extLst>
                <a:ext uri="{FF2B5EF4-FFF2-40B4-BE49-F238E27FC236}">
                  <a16:creationId xmlns:a16="http://schemas.microsoft.com/office/drawing/2014/main" id="{9BEA3DE6-BAD5-0A42-A811-B6490EC90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9326" y="0"/>
              <a:ext cx="138756" cy="246063"/>
            </a:xfrm>
            <a:custGeom>
              <a:avLst/>
              <a:gdLst>
                <a:gd name="connsiteX0" fmla="*/ 0 w 218131"/>
                <a:gd name="connsiteY0" fmla="*/ 0 h 246063"/>
                <a:gd name="connsiteX1" fmla="*/ 109066 w 218131"/>
                <a:gd name="connsiteY1" fmla="*/ 0 h 246063"/>
                <a:gd name="connsiteX2" fmla="*/ 218131 w 218131"/>
                <a:gd name="connsiteY2" fmla="*/ 123032 h 246063"/>
                <a:gd name="connsiteX3" fmla="*/ 109066 w 218131"/>
                <a:gd name="connsiteY3" fmla="*/ 246063 h 246063"/>
                <a:gd name="connsiteX4" fmla="*/ 0 w 218131"/>
                <a:gd name="connsiteY4" fmla="*/ 246063 h 246063"/>
                <a:gd name="connsiteX5" fmla="*/ 109066 w 218131"/>
                <a:gd name="connsiteY5" fmla="*/ 123032 h 246063"/>
                <a:gd name="connsiteX6" fmla="*/ 0 w 218131"/>
                <a:gd name="connsiteY6" fmla="*/ 0 h 246063"/>
                <a:gd name="connsiteX0" fmla="*/ 0 w 138756"/>
                <a:gd name="connsiteY0" fmla="*/ 0 h 246063"/>
                <a:gd name="connsiteX1" fmla="*/ 109066 w 138756"/>
                <a:gd name="connsiteY1" fmla="*/ 0 h 246063"/>
                <a:gd name="connsiteX2" fmla="*/ 138756 w 138756"/>
                <a:gd name="connsiteY2" fmla="*/ 129382 h 246063"/>
                <a:gd name="connsiteX3" fmla="*/ 109066 w 138756"/>
                <a:gd name="connsiteY3" fmla="*/ 246063 h 246063"/>
                <a:gd name="connsiteX4" fmla="*/ 0 w 138756"/>
                <a:gd name="connsiteY4" fmla="*/ 246063 h 246063"/>
                <a:gd name="connsiteX5" fmla="*/ 109066 w 138756"/>
                <a:gd name="connsiteY5" fmla="*/ 123032 h 246063"/>
                <a:gd name="connsiteX6" fmla="*/ 0 w 138756"/>
                <a:gd name="connsiteY6" fmla="*/ 0 h 246063"/>
                <a:gd name="connsiteX0" fmla="*/ 0 w 138756"/>
                <a:gd name="connsiteY0" fmla="*/ 0 h 246063"/>
                <a:gd name="connsiteX1" fmla="*/ 109066 w 138756"/>
                <a:gd name="connsiteY1" fmla="*/ 0 h 246063"/>
                <a:gd name="connsiteX2" fmla="*/ 138756 w 138756"/>
                <a:gd name="connsiteY2" fmla="*/ 123032 h 246063"/>
                <a:gd name="connsiteX3" fmla="*/ 109066 w 138756"/>
                <a:gd name="connsiteY3" fmla="*/ 246063 h 246063"/>
                <a:gd name="connsiteX4" fmla="*/ 0 w 138756"/>
                <a:gd name="connsiteY4" fmla="*/ 246063 h 246063"/>
                <a:gd name="connsiteX5" fmla="*/ 109066 w 138756"/>
                <a:gd name="connsiteY5" fmla="*/ 123032 h 246063"/>
                <a:gd name="connsiteX6" fmla="*/ 0 w 138756"/>
                <a:gd name="connsiteY6" fmla="*/ 0 h 246063"/>
                <a:gd name="connsiteX0" fmla="*/ 0 w 138756"/>
                <a:gd name="connsiteY0" fmla="*/ 3175 h 249238"/>
                <a:gd name="connsiteX1" fmla="*/ 26516 w 138756"/>
                <a:gd name="connsiteY1" fmla="*/ 0 h 249238"/>
                <a:gd name="connsiteX2" fmla="*/ 138756 w 138756"/>
                <a:gd name="connsiteY2" fmla="*/ 126207 h 249238"/>
                <a:gd name="connsiteX3" fmla="*/ 109066 w 138756"/>
                <a:gd name="connsiteY3" fmla="*/ 249238 h 249238"/>
                <a:gd name="connsiteX4" fmla="*/ 0 w 138756"/>
                <a:gd name="connsiteY4" fmla="*/ 249238 h 249238"/>
                <a:gd name="connsiteX5" fmla="*/ 109066 w 138756"/>
                <a:gd name="connsiteY5" fmla="*/ 126207 h 249238"/>
                <a:gd name="connsiteX6" fmla="*/ 0 w 138756"/>
                <a:gd name="connsiteY6" fmla="*/ 3175 h 249238"/>
                <a:gd name="connsiteX0" fmla="*/ 0 w 138756"/>
                <a:gd name="connsiteY0" fmla="*/ 3175 h 252413"/>
                <a:gd name="connsiteX1" fmla="*/ 26516 w 138756"/>
                <a:gd name="connsiteY1" fmla="*/ 0 h 252413"/>
                <a:gd name="connsiteX2" fmla="*/ 138756 w 138756"/>
                <a:gd name="connsiteY2" fmla="*/ 126207 h 252413"/>
                <a:gd name="connsiteX3" fmla="*/ 23341 w 138756"/>
                <a:gd name="connsiteY3" fmla="*/ 252413 h 252413"/>
                <a:gd name="connsiteX4" fmla="*/ 0 w 138756"/>
                <a:gd name="connsiteY4" fmla="*/ 249238 h 252413"/>
                <a:gd name="connsiteX5" fmla="*/ 109066 w 138756"/>
                <a:gd name="connsiteY5" fmla="*/ 126207 h 252413"/>
                <a:gd name="connsiteX6" fmla="*/ 0 w 138756"/>
                <a:gd name="connsiteY6" fmla="*/ 3175 h 252413"/>
                <a:gd name="connsiteX0" fmla="*/ 0 w 138756"/>
                <a:gd name="connsiteY0" fmla="*/ 3175 h 255588"/>
                <a:gd name="connsiteX1" fmla="*/ 26516 w 138756"/>
                <a:gd name="connsiteY1" fmla="*/ 0 h 255588"/>
                <a:gd name="connsiteX2" fmla="*/ 138756 w 138756"/>
                <a:gd name="connsiteY2" fmla="*/ 126207 h 255588"/>
                <a:gd name="connsiteX3" fmla="*/ 36041 w 138756"/>
                <a:gd name="connsiteY3" fmla="*/ 255588 h 255588"/>
                <a:gd name="connsiteX4" fmla="*/ 0 w 138756"/>
                <a:gd name="connsiteY4" fmla="*/ 249238 h 255588"/>
                <a:gd name="connsiteX5" fmla="*/ 109066 w 138756"/>
                <a:gd name="connsiteY5" fmla="*/ 126207 h 255588"/>
                <a:gd name="connsiteX6" fmla="*/ 0 w 138756"/>
                <a:gd name="connsiteY6" fmla="*/ 3175 h 255588"/>
                <a:gd name="connsiteX0" fmla="*/ 0 w 138756"/>
                <a:gd name="connsiteY0" fmla="*/ 3175 h 249238"/>
                <a:gd name="connsiteX1" fmla="*/ 26516 w 138756"/>
                <a:gd name="connsiteY1" fmla="*/ 0 h 249238"/>
                <a:gd name="connsiteX2" fmla="*/ 138756 w 138756"/>
                <a:gd name="connsiteY2" fmla="*/ 126207 h 249238"/>
                <a:gd name="connsiteX3" fmla="*/ 32866 w 138756"/>
                <a:gd name="connsiteY3" fmla="*/ 249238 h 249238"/>
                <a:gd name="connsiteX4" fmla="*/ 0 w 138756"/>
                <a:gd name="connsiteY4" fmla="*/ 249238 h 249238"/>
                <a:gd name="connsiteX5" fmla="*/ 109066 w 138756"/>
                <a:gd name="connsiteY5" fmla="*/ 126207 h 249238"/>
                <a:gd name="connsiteX6" fmla="*/ 0 w 138756"/>
                <a:gd name="connsiteY6" fmla="*/ 3175 h 249238"/>
                <a:gd name="connsiteX0" fmla="*/ 0 w 138756"/>
                <a:gd name="connsiteY0" fmla="*/ 0 h 246063"/>
                <a:gd name="connsiteX1" fmla="*/ 36041 w 138756"/>
                <a:gd name="connsiteY1" fmla="*/ 6350 h 246063"/>
                <a:gd name="connsiteX2" fmla="*/ 138756 w 138756"/>
                <a:gd name="connsiteY2" fmla="*/ 123032 h 246063"/>
                <a:gd name="connsiteX3" fmla="*/ 32866 w 138756"/>
                <a:gd name="connsiteY3" fmla="*/ 246063 h 246063"/>
                <a:gd name="connsiteX4" fmla="*/ 0 w 138756"/>
                <a:gd name="connsiteY4" fmla="*/ 246063 h 246063"/>
                <a:gd name="connsiteX5" fmla="*/ 109066 w 138756"/>
                <a:gd name="connsiteY5" fmla="*/ 123032 h 246063"/>
                <a:gd name="connsiteX6" fmla="*/ 0 w 138756"/>
                <a:gd name="connsiteY6" fmla="*/ 0 h 246063"/>
                <a:gd name="connsiteX0" fmla="*/ 0 w 138756"/>
                <a:gd name="connsiteY0" fmla="*/ 3175 h 249238"/>
                <a:gd name="connsiteX1" fmla="*/ 36041 w 138756"/>
                <a:gd name="connsiteY1" fmla="*/ 0 h 249238"/>
                <a:gd name="connsiteX2" fmla="*/ 138756 w 138756"/>
                <a:gd name="connsiteY2" fmla="*/ 126207 h 249238"/>
                <a:gd name="connsiteX3" fmla="*/ 32866 w 138756"/>
                <a:gd name="connsiteY3" fmla="*/ 249238 h 249238"/>
                <a:gd name="connsiteX4" fmla="*/ 0 w 138756"/>
                <a:gd name="connsiteY4" fmla="*/ 249238 h 249238"/>
                <a:gd name="connsiteX5" fmla="*/ 109066 w 138756"/>
                <a:gd name="connsiteY5" fmla="*/ 126207 h 249238"/>
                <a:gd name="connsiteX6" fmla="*/ 0 w 138756"/>
                <a:gd name="connsiteY6" fmla="*/ 3175 h 249238"/>
                <a:gd name="connsiteX0" fmla="*/ 0 w 138756"/>
                <a:gd name="connsiteY0" fmla="*/ 0 h 246063"/>
                <a:gd name="connsiteX1" fmla="*/ 29691 w 138756"/>
                <a:gd name="connsiteY1" fmla="*/ 0 h 246063"/>
                <a:gd name="connsiteX2" fmla="*/ 138756 w 138756"/>
                <a:gd name="connsiteY2" fmla="*/ 123032 h 246063"/>
                <a:gd name="connsiteX3" fmla="*/ 32866 w 138756"/>
                <a:gd name="connsiteY3" fmla="*/ 246063 h 246063"/>
                <a:gd name="connsiteX4" fmla="*/ 0 w 138756"/>
                <a:gd name="connsiteY4" fmla="*/ 246063 h 246063"/>
                <a:gd name="connsiteX5" fmla="*/ 109066 w 138756"/>
                <a:gd name="connsiteY5" fmla="*/ 123032 h 246063"/>
                <a:gd name="connsiteX6" fmla="*/ 0 w 138756"/>
                <a:gd name="connsiteY6" fmla="*/ 0 h 246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756" h="246063">
                  <a:moveTo>
                    <a:pt x="0" y="0"/>
                  </a:moveTo>
                  <a:lnTo>
                    <a:pt x="29691" y="0"/>
                  </a:lnTo>
                  <a:lnTo>
                    <a:pt x="138756" y="123032"/>
                  </a:lnTo>
                  <a:lnTo>
                    <a:pt x="32866" y="246063"/>
                  </a:lnTo>
                  <a:lnTo>
                    <a:pt x="0" y="246063"/>
                  </a:lnTo>
                  <a:lnTo>
                    <a:pt x="109066" y="1230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0000" dist="23000" dir="5400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FB44CCF9-D185-2447-94DE-2F097F7C2422}" type="datetime1">
              <a:rPr lang="en-US"/>
              <a:pPr>
                <a:defRPr/>
              </a:pPr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Gotham Book"/>
                <a:ea typeface="+mn-ea"/>
                <a:cs typeface="+mn-cs"/>
              </a:defRPr>
            </a:lvl1pPr>
          </a:lstStyle>
          <a:p>
            <a:pPr>
              <a:defRPr/>
            </a:pPr>
            <a:fld id="{E1544D71-77D6-5B4F-A1FC-5CA064DBD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8" r:id="rId4"/>
    <p:sldLayoutId id="2147483697" r:id="rId5"/>
  </p:sldLayoutIdLst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2pPr>
      <a:lvl3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3pPr>
      <a:lvl4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4pPr>
      <a:lvl5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5pPr>
      <a:lvl6pPr marL="342892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6pPr>
      <a:lvl7pPr marL="685783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7pPr>
      <a:lvl8pPr marL="1028675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8pPr>
      <a:lvl9pPr marL="1371566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otham Book" charset="0"/>
          <a:ea typeface="ＭＳ Ｐゴシック" charset="-128"/>
          <a:cs typeface="ＭＳ Ｐゴシック" charset="-128"/>
        </a:defRPr>
      </a:lvl9pPr>
    </p:titleStyle>
    <p:bodyStyle>
      <a:lvl1pPr marL="257168" indent="-25716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otham Book"/>
          <a:ea typeface="ＭＳ Ｐゴシック" charset="-128"/>
          <a:cs typeface="ＭＳ Ｐゴシック" charset="-128"/>
        </a:defRPr>
      </a:lvl1pPr>
      <a:lvl2pPr marL="557199" indent="-21430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2pPr>
      <a:lvl3pPr marL="857228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3pPr>
      <a:lvl4pPr marL="1200120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4pPr>
      <a:lvl5pPr marL="1543012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otham Book"/>
          <a:ea typeface="ＭＳ Ｐゴシック" charset="-128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sutravel@cbtrave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sutravel@cbtravel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sutravel@cbtrave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sutravel@cbtravel.com" TargetMode="External"/><Relationship Id="rId5" Type="http://schemas.openxmlformats.org/officeDocument/2006/relationships/hyperlink" Target="mailto:msutravel@cbtravel.com" TargetMode="External"/><Relationship Id="rId4" Type="http://schemas.openxmlformats.org/officeDocument/2006/relationships/hyperlink" Target="file:///C:\Users\pam.rex\Downloads\MSU%20Event%20Intake%20From-University.ht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eams.microsoft.com/l/message/19:41bb48e1-2495-4a46-a9c4-8b33fc52611b_fb176583-352d-4a3c-aac9-6318be212c80@unq.gbl.spaces/1705512993545?context=%7B%22contextType%22%3A%22chat%22%7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mailto:msugrouptravel@cbtravel.com" TargetMode="External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sugrouptravel@cbtravel.com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sugrouptravel@cbtravel.co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sutravel@cbtravel.co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tlr.msu.edu/COTravelNew/default.aspx" TargetMode="External"/><Relationship Id="rId2" Type="http://schemas.openxmlformats.org/officeDocument/2006/relationships/hyperlink" Target="https://ctlr.msu.edu/COMBP/mbp70EBS.aspx#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sutravel@cbtravel.com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sutravel@cbtravel.com" TargetMode="Externa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sutravel@cbtravel.co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hyperlink" Target="mailto:msutravel@cbtravel.com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ctlr.msu.edu/COTravelNew/Contact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curhelp@msu.edu" TargetMode="External"/><Relationship Id="rId5" Type="http://schemas.openxmlformats.org/officeDocument/2006/relationships/hyperlink" Target="mailto:msugrouptravel@cbtravel.com" TargetMode="External"/><Relationship Id="rId4" Type="http://schemas.openxmlformats.org/officeDocument/2006/relationships/hyperlink" Target="mailto:onlinesupport@cbtravel.com" TargetMode="External"/><Relationship Id="rId9" Type="http://schemas.openxmlformats.org/officeDocument/2006/relationships/hyperlink" Target="mailto:Msutravel@cbtrave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mailto:Msutravel@cbtravel.co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sutravel@cbtravel.com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sutravel@cbtravel.com" TargetMode="Externa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sutravel@cbtravel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584860" y="1098591"/>
            <a:ext cx="5829300" cy="1152525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600">
                <a:latin typeface="Times New Roman"/>
                <a:ea typeface="Arial" charset="0"/>
                <a:cs typeface="Arial"/>
              </a:rPr>
              <a:t>Welcome to Christopherson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95C391-6381-CC7C-58EE-21AFAB31F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0928" y="4384735"/>
            <a:ext cx="2873829" cy="54862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3F4F2F9C-3C06-2818-0151-0132E29EA4AC}"/>
              </a:ext>
            </a:extLst>
          </p:cNvPr>
          <p:cNvSpPr txBox="1"/>
          <p:nvPr/>
        </p:nvSpPr>
        <p:spPr>
          <a:xfrm>
            <a:off x="242525" y="1307359"/>
            <a:ext cx="4129417" cy="160043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buFont typeface="Arial"/>
              <a:buChar char="•"/>
            </a:pP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Calendar &amp; TripIt integration</a:t>
            </a:r>
            <a:endParaRPr lang="en-US" dirty="0"/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endParaRPr lang="en-US" sz="1400"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This is your invoice also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endParaRPr lang="en-US" sz="1400"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The total charges are noted at the bottom of the itinerary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90937E-8950-F52C-CD81-5BCB8A28828D}"/>
              </a:ext>
            </a:extLst>
          </p:cNvPr>
          <p:cNvSpPr>
            <a:spLocks noGrp="1"/>
          </p:cNvSpPr>
          <p:nvPr/>
        </p:nvSpPr>
        <p:spPr>
          <a:xfrm>
            <a:off x="206914" y="2768907"/>
            <a:ext cx="416121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>
              <a:latin typeface="Open Sans Light"/>
              <a:ea typeface="Open Sans Light"/>
              <a:cs typeface="Open Sans Ligh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>
              <a:solidFill>
                <a:srgbClr val="00467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74747-E1B9-4BCC-1B4D-555C09888E02}"/>
              </a:ext>
            </a:extLst>
          </p:cNvPr>
          <p:cNvSpPr txBox="1"/>
          <p:nvPr/>
        </p:nvSpPr>
        <p:spPr>
          <a:xfrm>
            <a:off x="2765153" y="4890855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ＭＳ Ｐゴシック"/>
                <a:hlinkClick r:id="rId2"/>
              </a:rPr>
              <a:t>msutravel@cbtravel.com</a:t>
            </a:r>
            <a:r>
              <a:rPr lang="en-US" sz="800" dirty="0">
                <a:latin typeface="Open Sans"/>
                <a:ea typeface="ＭＳ Ｐゴシック"/>
              </a:rPr>
              <a:t> | </a:t>
            </a:r>
            <a:r>
              <a:rPr lang="en-US" sz="800" dirty="0">
                <a:latin typeface="Open Sans"/>
                <a:ea typeface="Open Sans"/>
                <a:cs typeface="Open Sans"/>
              </a:rPr>
              <a:t>800-509-7081</a:t>
            </a:r>
            <a:endParaRPr lang="en-US" sz="800"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96794-43CF-00A0-FE6D-F8E0544A8D41}"/>
              </a:ext>
            </a:extLst>
          </p:cNvPr>
          <p:cNvSpPr txBox="1"/>
          <p:nvPr/>
        </p:nvSpPr>
        <p:spPr>
          <a:xfrm>
            <a:off x="137865" y="378810"/>
            <a:ext cx="834288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700" b="1" kern="0" dirty="0">
                <a:solidFill>
                  <a:srgbClr val="18453B"/>
                </a:solidFill>
                <a:latin typeface="Times New Roman"/>
                <a:ea typeface="Open Sans"/>
                <a:cs typeface="Times New Roman"/>
              </a:rPr>
              <a:t>Sample Itinerary </a:t>
            </a:r>
            <a:endParaRPr lang="en-US" sz="1600" b="1" kern="0" dirty="0">
              <a:solidFill>
                <a:srgbClr val="18453B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4415595-64CF-AB5C-A97D-CB8C26F72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6969" y="4697770"/>
            <a:ext cx="1877788" cy="358474"/>
          </a:xfrm>
          <a:prstGeom prst="rect">
            <a:avLst/>
          </a:prstGeom>
        </p:spPr>
      </p:pic>
      <p:pic>
        <p:nvPicPr>
          <p:cNvPr id="9" name="Picture 8" descr="A screenshot of a travel application&#10;&#10;Description automatically generated">
            <a:extLst>
              <a:ext uri="{FF2B5EF4-FFF2-40B4-BE49-F238E27FC236}">
                <a16:creationId xmlns:a16="http://schemas.microsoft.com/office/drawing/2014/main" id="{D73F8DA4-FDEF-42E9-1540-EE65C33D76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023" y="306161"/>
            <a:ext cx="4471472" cy="434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523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03D60-3E02-8325-9F21-A9A26D095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0A7D68CD-4214-8297-F2B1-35379FDD1369}"/>
              </a:ext>
            </a:extLst>
          </p:cNvPr>
          <p:cNvSpPr txBox="1"/>
          <p:nvPr/>
        </p:nvSpPr>
        <p:spPr>
          <a:xfrm>
            <a:off x="207677" y="1039862"/>
            <a:ext cx="4129417" cy="273921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Open Sans"/>
                <a:ea typeface="Open Sans"/>
                <a:cs typeface="Open Sans"/>
              </a:rPr>
              <a:t>*New Benefit Through Advisors*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600" b="1">
              <a:solidFill>
                <a:srgbClr val="18453B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If the trip includes a personal portion inform the advisor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>
              <a:latin typeface="Open Sans"/>
              <a:ea typeface="Open Sans"/>
              <a:cs typeface="Open Sans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The advisor will notate the personal amount in the remarks on your itinerary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400"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You can continue to use the current process within Concur if preferred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endParaRPr lang="en-US" sz="1400"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endParaRPr lang="en-US" sz="14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4E91A1-5F35-D726-D9A3-6718C4FAFDC7}"/>
              </a:ext>
            </a:extLst>
          </p:cNvPr>
          <p:cNvSpPr>
            <a:spLocks noGrp="1"/>
          </p:cNvSpPr>
          <p:nvPr/>
        </p:nvSpPr>
        <p:spPr>
          <a:xfrm>
            <a:off x="206914" y="2768907"/>
            <a:ext cx="416121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>
              <a:latin typeface="Open Sans Light"/>
              <a:ea typeface="Open Sans Light"/>
              <a:cs typeface="Open Sans Ligh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>
              <a:solidFill>
                <a:srgbClr val="00467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677AA-8677-6E0D-DE4E-73CD582176D3}"/>
              </a:ext>
            </a:extLst>
          </p:cNvPr>
          <p:cNvSpPr txBox="1"/>
          <p:nvPr/>
        </p:nvSpPr>
        <p:spPr>
          <a:xfrm>
            <a:off x="2765153" y="4890855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ＭＳ Ｐゴシック"/>
                <a:hlinkClick r:id="rId2"/>
              </a:rPr>
              <a:t>msutravel@cbtravel.com</a:t>
            </a:r>
            <a:r>
              <a:rPr lang="en-US" sz="800" dirty="0">
                <a:latin typeface="Open Sans"/>
                <a:ea typeface="ＭＳ Ｐゴシック"/>
              </a:rPr>
              <a:t> | </a:t>
            </a:r>
            <a:r>
              <a:rPr lang="en-US" sz="800" dirty="0">
                <a:latin typeface="Open Sans"/>
                <a:ea typeface="Open Sans"/>
                <a:cs typeface="Open Sans"/>
              </a:rPr>
              <a:t>800-509-7081</a:t>
            </a:r>
            <a:endParaRPr lang="en-US" sz="800"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BAE156-6687-9B59-5853-D47FF63A7D51}"/>
              </a:ext>
            </a:extLst>
          </p:cNvPr>
          <p:cNvSpPr txBox="1"/>
          <p:nvPr/>
        </p:nvSpPr>
        <p:spPr>
          <a:xfrm>
            <a:off x="137865" y="378810"/>
            <a:ext cx="834288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700" b="1" kern="0" dirty="0">
                <a:solidFill>
                  <a:srgbClr val="18453B"/>
                </a:solidFill>
                <a:latin typeface="Times New Roman"/>
                <a:ea typeface="Open Sans"/>
                <a:cs typeface="Times New Roman"/>
              </a:rPr>
              <a:t>Personal Travel  </a:t>
            </a:r>
            <a:endParaRPr lang="en-US" sz="1600" b="1" kern="0" dirty="0">
              <a:solidFill>
                <a:srgbClr val="18453B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042DBF09-A053-9DE1-A11A-38D1CFFE00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6969" y="4697770"/>
            <a:ext cx="1877788" cy="358474"/>
          </a:xfrm>
          <a:prstGeom prst="rect">
            <a:avLst/>
          </a:prstGeom>
        </p:spPr>
      </p:pic>
      <p:pic>
        <p:nvPicPr>
          <p:cNvPr id="5" name="Picture 4" descr="A screenshot of a travel ticket&#10;&#10;Description automatically generated">
            <a:extLst>
              <a:ext uri="{FF2B5EF4-FFF2-40B4-BE49-F238E27FC236}">
                <a16:creationId xmlns:a16="http://schemas.microsoft.com/office/drawing/2014/main" id="{825B15B7-8EC2-B8E4-32CD-658D69EAB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1816" y="455838"/>
            <a:ext cx="4645796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8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3F4F2F9C-3C06-2818-0151-0132E29EA4AC}"/>
              </a:ext>
            </a:extLst>
          </p:cNvPr>
          <p:cNvSpPr txBox="1"/>
          <p:nvPr/>
        </p:nvSpPr>
        <p:spPr>
          <a:xfrm>
            <a:off x="179799" y="2547933"/>
            <a:ext cx="4129417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>
                <a:latin typeface="Open Sans"/>
                <a:ea typeface="Open Sans"/>
                <a:cs typeface="Open Sans"/>
              </a:rPr>
              <a:t>You will have the opportunity to provide feedback through traveler surveys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400"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>
                <a:latin typeface="Open Sans"/>
                <a:ea typeface="Open Sans"/>
                <a:cs typeface="Open Sans"/>
              </a:rPr>
              <a:t>Surveys will be sent on advisor and online bookings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400"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>
                <a:latin typeface="Open Sans"/>
                <a:ea typeface="Open Sans"/>
                <a:cs typeface="Open Sans"/>
              </a:rPr>
              <a:t>Travelers can complete up to 4 surveys a year</a:t>
            </a: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endParaRPr lang="en-US" sz="1400">
              <a:latin typeface="Open Sans"/>
              <a:ea typeface="Open Sans"/>
              <a:cs typeface="Open Sans"/>
            </a:endParaRPr>
          </a:p>
          <a:p>
            <a:pPr>
              <a:spcBef>
                <a:spcPts val="0"/>
              </a:spcBef>
            </a:pPr>
            <a:endParaRPr lang="en-US" sz="1400">
              <a:latin typeface="Open Sans"/>
              <a:ea typeface="Open Sans"/>
              <a:cs typeface="Open Sans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</a:pPr>
            <a:endParaRPr lang="en-US" sz="1400">
              <a:latin typeface="Open Sans"/>
              <a:ea typeface="Open Sans"/>
              <a:cs typeface="Open Sans"/>
            </a:endParaRPr>
          </a:p>
          <a:p>
            <a:pPr>
              <a:spcBef>
                <a:spcPts val="0"/>
              </a:spcBef>
            </a:pPr>
            <a:endParaRPr lang="en-US" sz="1400">
              <a:latin typeface="Open Sans"/>
              <a:ea typeface="Open Sans"/>
              <a:cs typeface="Open San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90937E-8950-F52C-CD81-5BCB8A28828D}"/>
              </a:ext>
            </a:extLst>
          </p:cNvPr>
          <p:cNvSpPr>
            <a:spLocks noGrp="1"/>
          </p:cNvSpPr>
          <p:nvPr/>
        </p:nvSpPr>
        <p:spPr>
          <a:xfrm>
            <a:off x="206914" y="2768907"/>
            <a:ext cx="416121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>
              <a:latin typeface="Open Sans Light"/>
              <a:ea typeface="Open Sans Light"/>
              <a:cs typeface="Open Sans Ligh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>
              <a:solidFill>
                <a:srgbClr val="00467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74747-E1B9-4BCC-1B4D-555C09888E02}"/>
              </a:ext>
            </a:extLst>
          </p:cNvPr>
          <p:cNvSpPr txBox="1"/>
          <p:nvPr/>
        </p:nvSpPr>
        <p:spPr>
          <a:xfrm>
            <a:off x="2765153" y="4890855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ＭＳ Ｐゴシック"/>
                <a:hlinkClick r:id="rId2"/>
              </a:rPr>
              <a:t>msutravel@cbtravel.com</a:t>
            </a:r>
            <a:r>
              <a:rPr lang="en-US" sz="800" dirty="0">
                <a:latin typeface="Open Sans"/>
                <a:ea typeface="ＭＳ Ｐゴシック"/>
              </a:rPr>
              <a:t> | </a:t>
            </a:r>
            <a:r>
              <a:rPr lang="en-US" sz="800" dirty="0">
                <a:latin typeface="Open Sans"/>
                <a:ea typeface="Open Sans"/>
                <a:cs typeface="Open Sans"/>
              </a:rPr>
              <a:t>800-509-7081</a:t>
            </a:r>
            <a:endParaRPr lang="en-US" sz="800"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96794-43CF-00A0-FE6D-F8E0544A8D41}"/>
              </a:ext>
            </a:extLst>
          </p:cNvPr>
          <p:cNvSpPr txBox="1"/>
          <p:nvPr/>
        </p:nvSpPr>
        <p:spPr>
          <a:xfrm>
            <a:off x="137865" y="378810"/>
            <a:ext cx="834288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700" b="1" kern="0">
                <a:solidFill>
                  <a:srgbClr val="18453B"/>
                </a:solidFill>
                <a:latin typeface="Times New Roman"/>
                <a:ea typeface="Open Sans"/>
                <a:cs typeface="Times New Roman"/>
              </a:rPr>
              <a:t>Feedback Opportunities </a:t>
            </a:r>
            <a:endParaRPr lang="en-US" sz="1600" b="1" kern="0">
              <a:solidFill>
                <a:srgbClr val="18453B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4415595-64CF-AB5C-A97D-CB8C26F72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6969" y="4697770"/>
            <a:ext cx="1877788" cy="358474"/>
          </a:xfrm>
          <a:prstGeom prst="rect">
            <a:avLst/>
          </a:prstGeom>
        </p:spPr>
      </p:pic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A1988B2-6CE4-6BA5-2F5E-4357AD88C9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206" y="903218"/>
            <a:ext cx="3628327" cy="1490146"/>
          </a:xfrm>
          <a:prstGeom prst="rect">
            <a:avLst/>
          </a:prstGeom>
        </p:spPr>
      </p:pic>
      <p:pic>
        <p:nvPicPr>
          <p:cNvPr id="5" name="Picture 4" descr="A screenshot of a web page&#10;&#10;Description automatically generated">
            <a:extLst>
              <a:ext uri="{FF2B5EF4-FFF2-40B4-BE49-F238E27FC236}">
                <a16:creationId xmlns:a16="http://schemas.microsoft.com/office/drawing/2014/main" id="{6980A825-136A-33E3-5C2C-05C2DA144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102" y="1073962"/>
            <a:ext cx="4792236" cy="29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565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1AFC0-2755-EDE4-7263-C0C2F21AC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342B5DF-A958-1151-71A0-169F6C31ACD9}"/>
              </a:ext>
            </a:extLst>
          </p:cNvPr>
          <p:cNvSpPr txBox="1">
            <a:spLocks/>
          </p:cNvSpPr>
          <p:nvPr/>
        </p:nvSpPr>
        <p:spPr>
          <a:xfrm>
            <a:off x="158449" y="287046"/>
            <a:ext cx="8273146" cy="73635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342892" rtl="0" eaLnBrk="1" fontAlgn="base" hangingPunct="1">
              <a:spcBef>
                <a:spcPct val="0"/>
              </a:spcBef>
              <a:spcAft>
                <a:spcPct val="0"/>
              </a:spcAft>
              <a:defRPr sz="2700" b="1" i="0" kern="1200" baseline="0">
                <a:solidFill>
                  <a:srgbClr val="18453B"/>
                </a:solidFill>
                <a:latin typeface="Avenir Next LT Pro Demi" panose="020B0504020202020204" pitchFamily="34" charset="77"/>
                <a:ea typeface="ＭＳ Ｐゴシック" charset="-128"/>
                <a:cs typeface="Gotham-Bold"/>
              </a:defRPr>
            </a:lvl1pPr>
            <a:lvl2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342892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685783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028675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371566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>
                <a:latin typeface="Times New Roman"/>
                <a:ea typeface="ＭＳ Ｐゴシック"/>
              </a:rPr>
              <a:t>Event Travel</a:t>
            </a:r>
            <a:endParaRPr lang="en-US" dirty="0">
              <a:highlight>
                <a:srgbClr val="FFFF00"/>
              </a:highlight>
              <a:latin typeface="+mj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47362BE-0460-91CA-EEC3-72E032A23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6969" y="4697770"/>
            <a:ext cx="1877788" cy="358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1BF2963-C52E-7B6B-2AC6-92A4C4FD0CEB}"/>
              </a:ext>
            </a:extLst>
          </p:cNvPr>
          <p:cNvSpPr txBox="1"/>
          <p:nvPr/>
        </p:nvSpPr>
        <p:spPr>
          <a:xfrm>
            <a:off x="277781" y="954503"/>
            <a:ext cx="4555476" cy="41963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latin typeface="Open Sans"/>
                <a:ea typeface="Open Sans"/>
                <a:cs typeface="Open Sans"/>
              </a:rPr>
              <a:t>EVENT</a:t>
            </a:r>
            <a:r>
              <a:rPr lang="en-US" sz="1400" dirty="0">
                <a:effectLst/>
                <a:latin typeface="Open Sans"/>
                <a:ea typeface="Open Sans"/>
                <a:cs typeface="Open Sans"/>
              </a:rPr>
              <a:t> = Usually 10 or more travelers, </a:t>
            </a:r>
            <a:r>
              <a:rPr lang="en-US" sz="1400" u="sng" dirty="0">
                <a:effectLst/>
                <a:latin typeface="Open Sans"/>
                <a:ea typeface="Open Sans"/>
                <a:cs typeface="Open Sans"/>
              </a:rPr>
              <a:t>not traveling together</a:t>
            </a:r>
            <a:r>
              <a:rPr lang="en-US" sz="1400" dirty="0">
                <a:effectLst/>
                <a:latin typeface="Open Sans"/>
                <a:ea typeface="Open Sans"/>
                <a:cs typeface="Open Sans"/>
              </a:rPr>
              <a:t>, </a:t>
            </a:r>
            <a:r>
              <a:rPr lang="en-US" sz="1400" u="sng" dirty="0">
                <a:effectLst/>
                <a:latin typeface="Open Sans"/>
                <a:ea typeface="Open Sans"/>
                <a:cs typeface="Open Sans"/>
              </a:rPr>
              <a:t>but traveling to a common destination</a:t>
            </a:r>
            <a:r>
              <a:rPr lang="en-US" sz="1400" dirty="0">
                <a:effectLst/>
                <a:latin typeface="Open Sans"/>
                <a:ea typeface="Open Sans"/>
                <a:cs typeface="Open Sans"/>
              </a:rPr>
              <a:t> to attend a meeting, conference or occasion.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effectLst/>
                <a:latin typeface="Open Sans"/>
                <a:ea typeface="Open Sans"/>
                <a:cs typeface="Open Sans"/>
              </a:rPr>
              <a:t>Complete the </a:t>
            </a:r>
            <a:r>
              <a:rPr lang="en-US" sz="1400" b="1" dirty="0">
                <a:effectLst/>
                <a:latin typeface="Open Sans"/>
                <a:ea typeface="Open Sans"/>
                <a:cs typeface="Open Sans"/>
              </a:rPr>
              <a:t>Event intake</a:t>
            </a:r>
            <a:r>
              <a:rPr lang="en-US" sz="1400" dirty="0">
                <a:effectLst/>
                <a:latin typeface="Open Sans"/>
                <a:ea typeface="Open Sans"/>
                <a:cs typeface="Open Sans"/>
              </a:rPr>
              <a:t> form </a:t>
            </a:r>
            <a:r>
              <a:rPr lang="en-US" sz="1400" b="1" dirty="0">
                <a:solidFill>
                  <a:srgbClr val="1845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MSU Event Intake Form</a:t>
            </a:r>
            <a:r>
              <a:rPr lang="en-US" sz="1400" b="1" dirty="0">
                <a:solidFill>
                  <a:srgbClr val="1845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>
                <a:effectLst/>
                <a:latin typeface="Open Sans"/>
                <a:ea typeface="Open Sans"/>
                <a:cs typeface="Open Sans"/>
              </a:rPr>
              <a:t>and email to</a:t>
            </a:r>
            <a:r>
              <a:rPr lang="en-US" sz="1400" dirty="0">
                <a:latin typeface="Open Sans"/>
                <a:ea typeface="Open Sans"/>
                <a:cs typeface="Open Sans"/>
              </a:rPr>
              <a:t> </a:t>
            </a:r>
            <a:r>
              <a:rPr lang="en-US" sz="1400" b="1" dirty="0">
                <a:solidFill>
                  <a:srgbClr val="1121FA"/>
                </a:solidFill>
                <a:latin typeface="Open Sans"/>
                <a:ea typeface="Open Sans"/>
                <a:cs typeface="Open Sans"/>
                <a:hlinkClick r:id="rId5"/>
              </a:rPr>
              <a:t>msutravel@cbtravel.com</a:t>
            </a:r>
            <a:endParaRPr lang="en-US" sz="1400" b="1" dirty="0">
              <a:solidFill>
                <a:srgbClr val="1121FA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1121FA"/>
              </a:solidFill>
              <a:latin typeface="Open Sans"/>
              <a:ea typeface="Open Sans"/>
              <a:cs typeface="Open Sans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1400">
                <a:effectLst/>
                <a:latin typeface="Open Sans"/>
                <a:ea typeface="Open Sans"/>
                <a:cs typeface="Open Sans"/>
              </a:rPr>
              <a:t>An </a:t>
            </a:r>
            <a:r>
              <a:rPr lang="en-US" sz="1400" dirty="0">
                <a:latin typeface="Open Sans"/>
                <a:ea typeface="Open Sans"/>
                <a:cs typeface="Open Sans"/>
              </a:rPr>
              <a:t>advisor</a:t>
            </a:r>
            <a:r>
              <a:rPr lang="en-US" sz="1400" dirty="0">
                <a:effectLst/>
                <a:latin typeface="Open Sans"/>
                <a:ea typeface="Open Sans"/>
                <a:cs typeface="Open Sans"/>
              </a:rPr>
              <a:t> will respond with instructions to provide the attendees prior to them booking.</a:t>
            </a:r>
            <a:r>
              <a:rPr lang="en-US" sz="1400" dirty="0">
                <a:latin typeface="Open Sans"/>
                <a:ea typeface="Open Sans"/>
                <a:cs typeface="Open Sans"/>
              </a:rPr>
              <a:t> </a:t>
            </a:r>
            <a:endParaRPr lang="en-US" sz="1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</a:pP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u="sng" dirty="0">
                <a:effectLst/>
                <a:latin typeface="Open Sans"/>
                <a:ea typeface="Open Sans"/>
                <a:cs typeface="Open Sans"/>
              </a:rPr>
              <a:t>Attendees book their own travel</a:t>
            </a:r>
            <a:r>
              <a:rPr lang="en-US" sz="1400" dirty="0">
                <a:effectLst/>
                <a:latin typeface="Open Sans"/>
                <a:ea typeface="Open Sans"/>
                <a:cs typeface="Open Sans"/>
              </a:rPr>
              <a:t> by contacting an advisor via phone or email and they follow the instructions on how to identify themselves with the </a:t>
            </a:r>
            <a:r>
              <a:rPr lang="en-US" sz="1400" dirty="0">
                <a:latin typeface="Open Sans"/>
                <a:ea typeface="Open Sans"/>
                <a:cs typeface="Open Sans"/>
              </a:rPr>
              <a:t>specific</a:t>
            </a:r>
            <a:r>
              <a:rPr lang="en-US" sz="1400" dirty="0">
                <a:effectLst/>
                <a:latin typeface="Open Sans"/>
                <a:ea typeface="Open Sans"/>
                <a:cs typeface="Open Sans"/>
              </a:rPr>
              <a:t> event.</a:t>
            </a:r>
          </a:p>
          <a:p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A3ADF6-B6CA-9954-6AAD-8F8763F8EFFC}"/>
              </a:ext>
            </a:extLst>
          </p:cNvPr>
          <p:cNvSpPr txBox="1"/>
          <p:nvPr/>
        </p:nvSpPr>
        <p:spPr>
          <a:xfrm>
            <a:off x="2788285" y="4825541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ＭＳ Ｐゴシック"/>
                <a:hlinkClick r:id="rId6"/>
              </a:rPr>
              <a:t>msutravel@cbtravel.com</a:t>
            </a:r>
            <a:r>
              <a:rPr lang="en-US" sz="800" dirty="0">
                <a:latin typeface="Open Sans"/>
                <a:ea typeface="ＭＳ Ｐゴシック"/>
              </a:rPr>
              <a:t> | </a:t>
            </a:r>
            <a:r>
              <a:rPr lang="en-US" sz="800" dirty="0">
                <a:latin typeface="Open Sans"/>
                <a:ea typeface="Open Sans"/>
                <a:cs typeface="Open Sans"/>
              </a:rPr>
              <a:t>800-509-7081</a:t>
            </a:r>
            <a:endParaRPr lang="en-US" sz="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9273A1-142F-52AE-1B7E-5E9E9B413218}"/>
              </a:ext>
            </a:extLst>
          </p:cNvPr>
          <p:cNvSpPr/>
          <p:nvPr/>
        </p:nvSpPr>
        <p:spPr>
          <a:xfrm>
            <a:off x="5305425" y="304800"/>
            <a:ext cx="1009650" cy="2408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9D1E2E-04F9-9F8A-C3DE-9AFA5AC84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1499" y="304261"/>
            <a:ext cx="32956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8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888525-8890-3994-4662-0D64C7603ED7}"/>
              </a:ext>
            </a:extLst>
          </p:cNvPr>
          <p:cNvSpPr txBox="1">
            <a:spLocks/>
          </p:cNvSpPr>
          <p:nvPr/>
        </p:nvSpPr>
        <p:spPr>
          <a:xfrm>
            <a:off x="195940" y="372399"/>
            <a:ext cx="8273146" cy="73635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342892" rtl="0" eaLnBrk="1" fontAlgn="base" hangingPunct="1">
              <a:spcBef>
                <a:spcPct val="0"/>
              </a:spcBef>
              <a:spcAft>
                <a:spcPct val="0"/>
              </a:spcAft>
              <a:defRPr sz="2700" b="1" i="0" kern="1200" baseline="0">
                <a:solidFill>
                  <a:srgbClr val="18453B"/>
                </a:solidFill>
                <a:latin typeface="Avenir Next LT Pro Demi" panose="020B0504020202020204" pitchFamily="34" charset="77"/>
                <a:ea typeface="ＭＳ Ｐゴシック" charset="-128"/>
                <a:cs typeface="Gotham-Bold"/>
              </a:defRPr>
            </a:lvl1pPr>
            <a:lvl2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342892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685783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028675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371566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>
                <a:latin typeface="Times New Roman"/>
                <a:ea typeface="ＭＳ Ｐゴシック"/>
              </a:rPr>
              <a:t>Group Travel </a:t>
            </a:r>
            <a:endParaRPr lang="en-US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766815B6-7905-C39D-188E-44CC10853D82}"/>
              </a:ext>
            </a:extLst>
          </p:cNvPr>
          <p:cNvSpPr txBox="1"/>
          <p:nvPr/>
        </p:nvSpPr>
        <p:spPr>
          <a:xfrm>
            <a:off x="240365" y="989446"/>
            <a:ext cx="4127166" cy="45550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1400" b="1" i="0" dirty="0">
                <a:effectLst/>
                <a:latin typeface="Open Sans"/>
                <a:ea typeface="Open Sans"/>
                <a:cs typeface="Open Sans"/>
              </a:rPr>
              <a:t>GROUP</a:t>
            </a:r>
            <a:r>
              <a:rPr lang="en-US" sz="1400" i="0" dirty="0">
                <a:effectLst/>
                <a:latin typeface="Open Sans"/>
                <a:ea typeface="Open Sans"/>
                <a:cs typeface="Open Sans"/>
              </a:rPr>
              <a:t> = 10 or more travelers on the </a:t>
            </a:r>
            <a:r>
              <a:rPr lang="en-US" sz="1400" i="0" u="sng" dirty="0">
                <a:effectLst/>
                <a:latin typeface="Open Sans"/>
                <a:ea typeface="Open Sans"/>
                <a:cs typeface="Open Sans"/>
              </a:rPr>
              <a:t>same flights,</a:t>
            </a:r>
            <a:r>
              <a:rPr lang="en-US" sz="1400" i="0" dirty="0"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en-US" sz="1400" i="0" u="sng" dirty="0">
                <a:effectLst/>
                <a:latin typeface="Open Sans"/>
                <a:ea typeface="Open Sans"/>
                <a:cs typeface="Open Sans"/>
              </a:rPr>
              <a:t>to and from the same destinations for the same event or occasion.</a:t>
            </a:r>
            <a:r>
              <a:rPr lang="en-US" sz="1400" i="0" dirty="0">
                <a:effectLst/>
                <a:latin typeface="Open Sans"/>
                <a:ea typeface="Open Sans"/>
                <a:cs typeface="Open Sans"/>
              </a:rPr>
              <a:t> </a:t>
            </a:r>
          </a:p>
          <a:p>
            <a:pPr fontAlgn="base"/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Open Sans"/>
                <a:ea typeface="Open Sans"/>
                <a:cs typeface="Open Sans"/>
              </a:rPr>
              <a:t>Complete the </a:t>
            </a:r>
            <a:r>
              <a:rPr lang="en-US" sz="1400" b="1" i="0" dirty="0">
                <a:effectLst/>
                <a:latin typeface="Open Sans"/>
                <a:ea typeface="Open Sans"/>
                <a:cs typeface="Open Sans"/>
              </a:rPr>
              <a:t>University Group</a:t>
            </a:r>
            <a:r>
              <a:rPr lang="en-US" sz="1400" b="0" i="0" dirty="0">
                <a:effectLst/>
                <a:latin typeface="Open Sans"/>
                <a:ea typeface="Open Sans"/>
                <a:cs typeface="Open Sans"/>
              </a:rPr>
              <a:t> form</a:t>
            </a:r>
            <a:r>
              <a:rPr lang="en-US" sz="1400" dirty="0">
                <a:latin typeface="Open Sans"/>
                <a:ea typeface="Open Sans"/>
                <a:cs typeface="Open Sans"/>
              </a:rPr>
              <a:t>    </a:t>
            </a:r>
            <a:r>
              <a:rPr lang="en-US" sz="1400" b="1" dirty="0">
                <a:solidFill>
                  <a:srgbClr val="0C533A"/>
                </a:solidFill>
                <a:latin typeface="Open Sans"/>
                <a:ea typeface="Open Sans"/>
                <a:cs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MSU Group Travel Request Form</a:t>
            </a:r>
            <a:endParaRPr lang="en-US" sz="1400" b="1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latin typeface="Open Sans"/>
                <a:ea typeface="Open Sans"/>
                <a:cs typeface="Open Sans"/>
              </a:rPr>
              <a:t>Often there is a single group coordinator who collaborates with the </a:t>
            </a:r>
            <a:r>
              <a:rPr lang="en-US" sz="1400" dirty="0">
                <a:latin typeface="Open Sans"/>
                <a:ea typeface="Open Sans"/>
                <a:cs typeface="Open Sans"/>
              </a:rPr>
              <a:t>advisor</a:t>
            </a:r>
          </a:p>
          <a:p>
            <a:r>
              <a:rPr lang="en-US" sz="1400" b="0" i="0" dirty="0">
                <a:effectLst/>
                <a:latin typeface="Open Sans"/>
                <a:ea typeface="Open Sans"/>
                <a:cs typeface="Open Sans"/>
              </a:rPr>
              <a:t>  </a:t>
            </a:r>
            <a:endParaRPr lang="en-US" dirty="0"/>
          </a:p>
          <a:p>
            <a:pPr marL="285750" indent="-285750" rtl="0" fontAlgn="base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Individuals</a:t>
            </a:r>
            <a:r>
              <a:rPr lang="en-US" sz="1400" b="0" i="0" dirty="0">
                <a:effectLst/>
                <a:latin typeface="Open Sans"/>
                <a:ea typeface="Open Sans"/>
                <a:cs typeface="Open Sans"/>
              </a:rPr>
              <a:t> do not manage their own arrangements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0" i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Group bookings would use the same form of payment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4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cs typeface="Calibri" panose="020F0502020204030204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2A64539-FAD6-7A9A-01C4-D9178A31A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6969" y="4697770"/>
            <a:ext cx="1877788" cy="358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2B9B5F-AF2B-4B66-508B-FE2BA24A4C2B}"/>
              </a:ext>
            </a:extLst>
          </p:cNvPr>
          <p:cNvSpPr txBox="1"/>
          <p:nvPr/>
        </p:nvSpPr>
        <p:spPr>
          <a:xfrm>
            <a:off x="2765153" y="4890855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Open Sans"/>
                <a:cs typeface="Open Sans"/>
                <a:hlinkClick r:id="rId5"/>
              </a:rPr>
              <a:t>msugrouptravel@cbtravel.com</a:t>
            </a:r>
            <a:r>
              <a:rPr lang="en-US" sz="800" dirty="0">
                <a:latin typeface="Open Sans"/>
                <a:ea typeface="ＭＳ Ｐゴシック"/>
              </a:rPr>
              <a:t> | </a:t>
            </a:r>
            <a:r>
              <a:rPr lang="en-US" sz="800" dirty="0">
                <a:latin typeface="Open Sans"/>
                <a:ea typeface="Open Sans"/>
                <a:cs typeface="Open Sans"/>
              </a:rPr>
              <a:t>866-371-3580</a:t>
            </a:r>
            <a:endParaRPr lang="en-US" sz="800">
              <a:latin typeface="Open Sans"/>
            </a:endParaRPr>
          </a:p>
        </p:txBody>
      </p:sp>
      <p:pic>
        <p:nvPicPr>
          <p:cNvPr id="5" name="Picture 4" descr="A screenshot of a form&#10;&#10;Description automatically generated">
            <a:extLst>
              <a:ext uri="{FF2B5EF4-FFF2-40B4-BE49-F238E27FC236}">
                <a16:creationId xmlns:a16="http://schemas.microsoft.com/office/drawing/2014/main" id="{3EBBD3BA-A15C-A1A8-25FD-DDE7A67E21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153" y="399361"/>
            <a:ext cx="3195068" cy="4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3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5BB5C-8BC2-D1A8-EB2F-A71A14DD4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E5CC65-4EBB-8372-D061-F9A450172399}"/>
              </a:ext>
            </a:extLst>
          </p:cNvPr>
          <p:cNvSpPr txBox="1">
            <a:spLocks/>
          </p:cNvSpPr>
          <p:nvPr/>
        </p:nvSpPr>
        <p:spPr>
          <a:xfrm>
            <a:off x="195940" y="372399"/>
            <a:ext cx="8273146" cy="73635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342892" rtl="0" eaLnBrk="1" fontAlgn="base" hangingPunct="1">
              <a:spcBef>
                <a:spcPct val="0"/>
              </a:spcBef>
              <a:spcAft>
                <a:spcPct val="0"/>
              </a:spcAft>
              <a:defRPr sz="2700" b="1" i="0" kern="1200" baseline="0">
                <a:solidFill>
                  <a:srgbClr val="18453B"/>
                </a:solidFill>
                <a:latin typeface="Avenir Next LT Pro Demi" panose="020B0504020202020204" pitchFamily="34" charset="77"/>
                <a:ea typeface="ＭＳ Ｐゴシック" charset="-128"/>
                <a:cs typeface="Gotham-Bold"/>
              </a:defRPr>
            </a:lvl1pPr>
            <a:lvl2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342892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685783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028675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371566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>
                <a:latin typeface="Times New Roman"/>
                <a:ea typeface="ＭＳ Ｐゴシック"/>
              </a:rPr>
              <a:t>Budget Requests | Group Block Pricing</a:t>
            </a:r>
            <a:endParaRPr lang="en-US" dirty="0">
              <a:highlight>
                <a:srgbClr val="FFFF00"/>
              </a:highlight>
              <a:latin typeface="Garamond" panose="02020404030301010803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7332B6F-371D-DEAC-D116-63D53E1B0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6969" y="4697770"/>
            <a:ext cx="1877788" cy="358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2CDAA-5CAC-0138-5F7F-946FD340B1D7}"/>
              </a:ext>
            </a:extLst>
          </p:cNvPr>
          <p:cNvSpPr txBox="1"/>
          <p:nvPr/>
        </p:nvSpPr>
        <p:spPr>
          <a:xfrm>
            <a:off x="2765153" y="4890855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Open Sans"/>
                <a:cs typeface="Open Sans"/>
                <a:hlinkClick r:id="rId4"/>
              </a:rPr>
              <a:t>msugrouptravel@cbtravel.com</a:t>
            </a:r>
            <a:r>
              <a:rPr lang="en-US" sz="800" dirty="0">
                <a:latin typeface="Open Sans"/>
                <a:ea typeface="ＭＳ Ｐゴシック"/>
              </a:rPr>
              <a:t> | </a:t>
            </a:r>
            <a:r>
              <a:rPr lang="en-US" sz="800" dirty="0">
                <a:latin typeface="Open Sans"/>
                <a:ea typeface="Open Sans"/>
                <a:cs typeface="Open Sans"/>
              </a:rPr>
              <a:t>866-371-3580</a:t>
            </a:r>
            <a:endParaRPr lang="en-US" sz="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84BFD6-AA43-35C1-B3BE-75122BA1BA32}"/>
              </a:ext>
            </a:extLst>
          </p:cNvPr>
          <p:cNvSpPr txBox="1"/>
          <p:nvPr/>
        </p:nvSpPr>
        <p:spPr>
          <a:xfrm>
            <a:off x="232438" y="957347"/>
            <a:ext cx="8394037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600">
              <a:solidFill>
                <a:srgbClr val="1845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Process used when exploring flight options, but not yet ready to commit to a group block.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Example: You are looking at various travel dates, number of people and/or destinations.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An advisor will pull up current inventory and provide ticket prices for individual tickets as a guideline. </a:t>
            </a:r>
            <a:endParaRPr lang="en-US"/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Group fares are typically higher in cost than individual flights and inventory and pricing will always be subject to change until ticketed. 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Consider this a ballpark estimate to get you started on your budget. 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When ready to book, an airline group contract can be secured. 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To request a quote, email </a:t>
            </a:r>
            <a:r>
              <a:rPr lang="en-US" sz="1400" dirty="0">
                <a:latin typeface="Open Sans"/>
                <a:ea typeface="Open Sans"/>
                <a:cs typeface="Open Sans"/>
                <a:hlinkClick r:id="rId4"/>
              </a:rPr>
              <a:t>msugrouptravel@cbtravel.com</a:t>
            </a:r>
            <a:r>
              <a:rPr lang="en-US" sz="1400" dirty="0">
                <a:latin typeface="Open Sans"/>
                <a:ea typeface="Open Sans"/>
                <a:cs typeface="Open Sans"/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871561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76F7-B3AF-4933-85DA-0A04A5D2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386101"/>
            <a:ext cx="8229600" cy="736358"/>
          </a:xfrm>
        </p:spPr>
        <p:txBody>
          <a:bodyPr/>
          <a:lstStyle/>
          <a:p>
            <a:r>
              <a:rPr lang="en-US" b="1" i="0" u="none" strike="noStrike">
                <a:solidFill>
                  <a:srgbClr val="1845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MSU Designated Grou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i="0" u="none" strike="noStrike">
                <a:solidFill>
                  <a:srgbClr val="1845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Advisor Team</a:t>
            </a:r>
            <a:r>
              <a:rPr lang="en-US" sz="1800" b="0" i="0">
                <a:solidFill>
                  <a:srgbClr val="18453B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D67438-7AE8-7313-A9FF-F79B7EBDC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212798"/>
              </p:ext>
            </p:extLst>
          </p:nvPr>
        </p:nvGraphicFramePr>
        <p:xfrm>
          <a:off x="1048603" y="1304536"/>
          <a:ext cx="5709770" cy="2112561"/>
        </p:xfrm>
        <a:graphic>
          <a:graphicData uri="http://schemas.openxmlformats.org/drawingml/2006/table">
            <a:tbl>
              <a:tblPr/>
              <a:tblGrid>
                <a:gridCol w="2329542">
                  <a:extLst>
                    <a:ext uri="{9D8B030D-6E8A-4147-A177-3AD203B41FA5}">
                      <a16:colId xmlns:a16="http://schemas.microsoft.com/office/drawing/2014/main" val="2709688127"/>
                    </a:ext>
                  </a:extLst>
                </a:gridCol>
                <a:gridCol w="3380228">
                  <a:extLst>
                    <a:ext uri="{9D8B030D-6E8A-4147-A177-3AD203B41FA5}">
                      <a16:colId xmlns:a16="http://schemas.microsoft.com/office/drawing/2014/main" val="1438583522"/>
                    </a:ext>
                  </a:extLst>
                </a:gridCol>
              </a:tblGrid>
              <a:tr h="25470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Advisor Name​</a:t>
                      </a:r>
                      <a:endParaRPr lang="en-US" sz="9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413" marR="60413" marT="30207" marB="302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5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Experience ​</a:t>
                      </a:r>
                      <a:endParaRPr lang="en-US" sz="900" b="1" i="0">
                        <a:solidFill>
                          <a:srgbClr val="FFFFFF"/>
                        </a:solidFill>
                        <a:effectLst/>
                        <a:latin typeface="Open Sans"/>
                      </a:endParaRPr>
                    </a:p>
                  </a:txBody>
                  <a:tcPr marL="60413" marR="60413" marT="30207" marB="302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60533"/>
                  </a:ext>
                </a:extLst>
              </a:tr>
              <a:tr h="85893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Dawn Reeves</a:t>
                      </a:r>
                      <a:endParaRPr lang="en-US" sz="900" b="0" i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years of group booking experience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year with Christopherson​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Dawn is passionate about customer service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Very detail oriented​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Well versed all aspects of higher education</a:t>
                      </a:r>
                    </a:p>
                    <a:p>
                      <a:pPr marL="0" indent="0" algn="l" fontAlgn="base">
                        <a:buNone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               ​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462246"/>
                  </a:ext>
                </a:extLst>
              </a:tr>
              <a:tr h="9744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Anna Braatz</a:t>
                      </a:r>
                      <a:endParaRPr lang="en-US" sz="1200" b="1" i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 years in the industry​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Newer to Christopherson​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Anna’s favorite part of booking group travel is working on the unique needs of each group​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She also thrives on incredible customer experience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5789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EB9E803-4974-0308-3AD7-20F044E4A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1357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B66940-19BC-6A83-D535-871C91BE1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6969" y="4722152"/>
            <a:ext cx="1877788" cy="3584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B5A4B1-8A41-54C0-446F-FFE8D1DE1175}"/>
              </a:ext>
            </a:extLst>
          </p:cNvPr>
          <p:cNvSpPr txBox="1"/>
          <p:nvPr/>
        </p:nvSpPr>
        <p:spPr>
          <a:xfrm>
            <a:off x="2861797" y="4896895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Open Sans"/>
                <a:cs typeface="Open Sans"/>
                <a:hlinkClick r:id="rId4"/>
              </a:rPr>
              <a:t>msugrouptravel@cbtravel.com</a:t>
            </a:r>
            <a:r>
              <a:rPr lang="en-US" sz="800" dirty="0">
                <a:latin typeface="Open Sans"/>
                <a:ea typeface="ＭＳ Ｐゴシック"/>
              </a:rPr>
              <a:t> | </a:t>
            </a:r>
            <a:r>
              <a:rPr lang="en-US" sz="800" dirty="0">
                <a:latin typeface="Open Sans"/>
                <a:ea typeface="Open Sans"/>
                <a:cs typeface="Open Sans"/>
              </a:rPr>
              <a:t>866-371-3580</a:t>
            </a:r>
            <a:endParaRPr lang="en-US" sz="800">
              <a:latin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4A398-2076-1E7F-66D9-E450747FF570}"/>
              </a:ext>
            </a:extLst>
          </p:cNvPr>
          <p:cNvSpPr txBox="1"/>
          <p:nvPr/>
        </p:nvSpPr>
        <p:spPr>
          <a:xfrm>
            <a:off x="1695339" y="3742082"/>
            <a:ext cx="4690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advisors are experienced in Fly America regulations</a:t>
            </a:r>
          </a:p>
        </p:txBody>
      </p:sp>
    </p:spTree>
    <p:extLst>
      <p:ext uri="{BB962C8B-B14F-4D97-AF65-F5344CB8AC3E}">
        <p14:creationId xmlns:p14="http://schemas.microsoft.com/office/powerpoint/2010/main" val="238227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76F7-B3AF-4933-85DA-0A04A5D2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386101"/>
            <a:ext cx="8229600" cy="73635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1800" b="0" i="0">
                <a:solidFill>
                  <a:srgbClr val="18453B"/>
                </a:solidFill>
                <a:effectLst/>
                <a:latin typeface="Open Sans"/>
                <a:ea typeface="ＭＳ Ｐゴシック"/>
              </a:rPr>
              <a:t>​</a:t>
            </a:r>
            <a:endParaRPr lang="en-US">
              <a:latin typeface="Open Sans"/>
              <a:ea typeface="ＭＳ Ｐゴシック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EB9E803-4974-0308-3AD7-20F044E4A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454" y="21030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B66940-19BC-6A83-D535-871C91BE1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6969" y="4722152"/>
            <a:ext cx="1877788" cy="358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A95349-7460-0567-6F00-E9E84360A080}"/>
              </a:ext>
            </a:extLst>
          </p:cNvPr>
          <p:cNvSpPr txBox="1"/>
          <p:nvPr/>
        </p:nvSpPr>
        <p:spPr>
          <a:xfrm>
            <a:off x="2765153" y="4890855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ＭＳ Ｐゴシック"/>
                <a:hlinkClick r:id="rId4"/>
              </a:rPr>
              <a:t>msutravel@cbtravel.com</a:t>
            </a:r>
            <a:r>
              <a:rPr lang="en-US" sz="800" dirty="0">
                <a:latin typeface="Open Sans"/>
                <a:ea typeface="ＭＳ Ｐゴシック"/>
              </a:rPr>
              <a:t> | </a:t>
            </a:r>
            <a:r>
              <a:rPr lang="en-US" sz="800" dirty="0">
                <a:latin typeface="Open Sans"/>
                <a:ea typeface="Open Sans"/>
                <a:cs typeface="Open Sans"/>
              </a:rPr>
              <a:t>800-509-7081</a:t>
            </a:r>
            <a:endParaRPr lang="en-US" sz="800">
              <a:latin typeface="Open San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AA4E7A8-B28D-A1DA-BDAE-6957DF5DF191}"/>
              </a:ext>
            </a:extLst>
          </p:cNvPr>
          <p:cNvSpPr txBox="1">
            <a:spLocks/>
          </p:cNvSpPr>
          <p:nvPr/>
        </p:nvSpPr>
        <p:spPr>
          <a:xfrm>
            <a:off x="3524936" y="2050886"/>
            <a:ext cx="8229600" cy="73635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342892" rtl="0" eaLnBrk="1" fontAlgn="base" hangingPunct="1">
              <a:spcBef>
                <a:spcPct val="0"/>
              </a:spcBef>
              <a:spcAft>
                <a:spcPct val="0"/>
              </a:spcAft>
              <a:defRPr sz="2700" b="1" i="0" kern="1200" baseline="0">
                <a:solidFill>
                  <a:srgbClr val="18453B"/>
                </a:solidFill>
                <a:latin typeface="Avenir Next LT Pro Demi" panose="020B0504020202020204" pitchFamily="34" charset="77"/>
                <a:ea typeface="ＭＳ Ｐゴシック" charset="-128"/>
                <a:cs typeface="Gotham-Bold"/>
              </a:defRPr>
            </a:lvl1pPr>
            <a:lvl2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342892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685783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028675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371566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>
                <a:latin typeface="Open Sans"/>
                <a:ea typeface="ＭＳ Ｐゴシック"/>
              </a:rPr>
              <a:t>Q &amp; A</a:t>
            </a:r>
            <a:r>
              <a:rPr lang="en-US" sz="2600">
                <a:latin typeface="Open Sans"/>
                <a:ea typeface="ＭＳ Ｐゴシック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8317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584860" y="1098591"/>
            <a:ext cx="5829300" cy="1152525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600">
                <a:latin typeface="Times New Roman"/>
                <a:ea typeface="Arial" charset="0"/>
                <a:cs typeface="Arial"/>
              </a:rPr>
              <a:t>Thank you for your partnership! 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E95C391-6381-CC7C-58EE-21AFAB31F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0928" y="4384735"/>
            <a:ext cx="2873829" cy="54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8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4FA81-D1D1-2048-ACF0-56C9FA676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1" y="372399"/>
            <a:ext cx="8818816" cy="736358"/>
          </a:xfrm>
        </p:spPr>
        <p:txBody>
          <a:bodyPr lIns="91440" tIns="45720" rIns="91440" bIns="45720" anchor="t">
            <a:noAutofit/>
          </a:bodyPr>
          <a:lstStyle/>
          <a:p>
            <a:r>
              <a:rPr lang="en-US" b="1">
                <a:latin typeface="Times New Roman"/>
                <a:ea typeface="ＭＳ Ｐゴシック"/>
              </a:rPr>
              <a:t>MSU Travel – Christopherson Business Travel</a:t>
            </a:r>
            <a:endParaRPr lang="en-US" b="1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6C43C27-38D3-E0ED-6024-037B3C863DFF}"/>
              </a:ext>
            </a:extLst>
          </p:cNvPr>
          <p:cNvSpPr txBox="1">
            <a:spLocks/>
          </p:cNvSpPr>
          <p:nvPr/>
        </p:nvSpPr>
        <p:spPr>
          <a:xfrm>
            <a:off x="1995054" y="372399"/>
            <a:ext cx="3623654" cy="736358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342892" rtl="0" eaLnBrk="1" fontAlgn="base" hangingPunct="1">
              <a:spcBef>
                <a:spcPct val="0"/>
              </a:spcBef>
              <a:spcAft>
                <a:spcPct val="0"/>
              </a:spcAft>
              <a:defRPr sz="2700" b="0" i="0" kern="1200" baseline="0">
                <a:solidFill>
                  <a:srgbClr val="18453B"/>
                </a:solidFill>
                <a:latin typeface="Gotham-Bold"/>
                <a:ea typeface="ＭＳ Ｐゴシック" charset="-128"/>
                <a:cs typeface="Gotham-Bold"/>
              </a:defRPr>
            </a:lvl1pPr>
            <a:lvl2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342892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685783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028675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371566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US" i="1">
              <a:latin typeface="Times New Roman"/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81BE47-1CB9-E6FB-937A-D9490740278B}"/>
              </a:ext>
            </a:extLst>
          </p:cNvPr>
          <p:cNvSpPr txBox="1"/>
          <p:nvPr/>
        </p:nvSpPr>
        <p:spPr>
          <a:xfrm>
            <a:off x="129628" y="961953"/>
            <a:ext cx="8760757" cy="37548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/>
            <a:r>
              <a:rPr lang="en-US" sz="1400" b="1" dirty="0">
                <a:latin typeface="Open Sans"/>
                <a:ea typeface="Open Sans"/>
                <a:cs typeface="Open Sans"/>
              </a:rPr>
              <a:t>What is changing:</a:t>
            </a:r>
            <a:endParaRPr lang="en-US" sz="1400" b="1" dirty="0">
              <a:effectLst/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Open Sans"/>
                <a:ea typeface="Open Sans"/>
                <a:cs typeface="Open Sans"/>
              </a:rPr>
              <a:t>Michigan State University is partnering with Christopherson Business Travel to manage travel</a:t>
            </a:r>
            <a:r>
              <a:rPr lang="en-US" sz="1400" dirty="0">
                <a:latin typeface="Open Sans"/>
                <a:ea typeface="Open Sans"/>
                <a:cs typeface="Open Sans"/>
              </a:rPr>
              <a:t>.</a:t>
            </a:r>
            <a:endParaRPr lang="en-US" sz="1400" b="0" i="0" dirty="0">
              <a:effectLst/>
              <a:latin typeface="Open Sans"/>
              <a:ea typeface="Open Sans"/>
              <a:cs typeface="Open Sans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40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Christopherson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 will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be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servicing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faculty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,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staff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,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student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,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group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 and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guests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traveling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 on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approved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 MSU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travel</a:t>
            </a:r>
            <a:r>
              <a:rPr lang="de-DE" sz="1400" dirty="0">
                <a:latin typeface="Open Sans"/>
                <a:ea typeface="Open Sans"/>
                <a:cs typeface="Open Sans"/>
              </a:rPr>
              <a:t>.</a:t>
            </a:r>
            <a:endParaRPr lang="en-US" sz="1400" dirty="0">
              <a:effectLst/>
              <a:latin typeface="Open Sans"/>
              <a:ea typeface="Open Sans"/>
              <a:cs typeface="Open San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5050102010706020507" pitchFamily="18" charset="2"/>
              <a:buChar char="•"/>
            </a:pPr>
            <a:endParaRPr lang="en-US" sz="1400" b="0" i="0" u="none" strike="noStrike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1400" b="0" i="0" u="none" strike="noStrike" dirty="0">
                <a:effectLst/>
                <a:latin typeface="Open Sans"/>
                <a:ea typeface="Open Sans"/>
                <a:cs typeface="Open Sans"/>
              </a:rPr>
              <a:t>As of January 8th, new reservations to be booked with Christopherson. Contact information provided on a separate slide</a:t>
            </a:r>
            <a:r>
              <a:rPr lang="en-US" sz="1400" dirty="0">
                <a:latin typeface="Open Sans"/>
                <a:ea typeface="Open Sans"/>
                <a:cs typeface="Open Sans"/>
              </a:rPr>
              <a:t>.</a:t>
            </a:r>
            <a:endParaRPr lang="en-US" sz="1400" b="0" i="0" u="none" strike="noStrike" dirty="0">
              <a:effectLst/>
              <a:latin typeface="Open Sans"/>
              <a:ea typeface="Open Sans"/>
              <a:cs typeface="Open Sans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5050102010706020507" pitchFamily="18" charset="2"/>
              <a:buChar char="•"/>
            </a:pPr>
            <a:endParaRPr lang="en-US" sz="1400" b="0" i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 rtl="0" fontAlgn="base"/>
            <a:r>
              <a:rPr lang="de-DE" sz="1400" b="1" dirty="0" err="1">
                <a:effectLst/>
                <a:latin typeface="Open Sans"/>
                <a:ea typeface="Open Sans"/>
                <a:cs typeface="Open Sans"/>
              </a:rPr>
              <a:t>What</a:t>
            </a:r>
            <a:r>
              <a:rPr lang="de-DE" sz="1400" b="1" dirty="0"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de-DE" sz="1400" b="1" dirty="0" err="1">
                <a:effectLst/>
                <a:latin typeface="Open Sans"/>
                <a:ea typeface="Open Sans"/>
                <a:cs typeface="Open Sans"/>
              </a:rPr>
              <a:t>is</a:t>
            </a:r>
            <a:r>
              <a:rPr lang="de-DE" sz="1400" b="1" dirty="0">
                <a:effectLst/>
                <a:latin typeface="Open Sans"/>
                <a:ea typeface="Open Sans"/>
                <a:cs typeface="Open Sans"/>
              </a:rPr>
              <a:t> not </a:t>
            </a:r>
            <a:r>
              <a:rPr lang="de-DE" sz="1400" b="1" dirty="0" err="1">
                <a:effectLst/>
                <a:latin typeface="Open Sans"/>
                <a:ea typeface="Open Sans"/>
                <a:cs typeface="Open Sans"/>
              </a:rPr>
              <a:t>changing</a:t>
            </a:r>
            <a:r>
              <a:rPr lang="de-DE" sz="1400" b="1" dirty="0">
                <a:effectLst/>
                <a:latin typeface="Open Sans"/>
                <a:ea typeface="Open Sans"/>
                <a:cs typeface="Open Sans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There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 will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be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no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impact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to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the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 MSU Travel Card, MSU Event Card, MSU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airline</a:t>
            </a:r>
            <a:r>
              <a:rPr lang="de-DE" sz="1400" dirty="0">
                <a:effectLst/>
                <a:latin typeface="Open Sans"/>
                <a:ea typeface="Open Sans"/>
                <a:cs typeface="Open Sans"/>
              </a:rPr>
              <a:t> ticket 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payments</a:t>
            </a:r>
            <a:r>
              <a:rPr lang="de-DE" sz="1400" dirty="0">
                <a:latin typeface="Open Sans"/>
                <a:ea typeface="Open Sans"/>
                <a:cs typeface="Open Sans"/>
              </a:rPr>
              <a:t>, </a:t>
            </a:r>
            <a:r>
              <a:rPr lang="de-DE" sz="1400" dirty="0" err="1">
                <a:latin typeface="Open Sans"/>
                <a:ea typeface="Open Sans"/>
                <a:cs typeface="Open Sans"/>
              </a:rPr>
              <a:t>or</a:t>
            </a:r>
            <a:r>
              <a:rPr lang="de-DE" sz="1400" dirty="0">
                <a:latin typeface="Open Sans"/>
                <a:ea typeface="Open Sans"/>
                <a:cs typeface="Open Sans"/>
              </a:rPr>
              <a:t> </a:t>
            </a:r>
            <a:r>
              <a:rPr lang="de-DE" sz="1400" dirty="0" err="1">
                <a:effectLst/>
                <a:latin typeface="Open Sans"/>
                <a:ea typeface="Open Sans"/>
                <a:cs typeface="Open Sans"/>
              </a:rPr>
              <a:t>Concur</a:t>
            </a:r>
            <a:r>
              <a:rPr lang="de-DE" sz="1400" dirty="0">
                <a:latin typeface="Open Sans"/>
                <a:ea typeface="Open Sans"/>
                <a:cs typeface="Open Sans"/>
              </a:rPr>
              <a:t>.</a:t>
            </a:r>
            <a:endParaRPr lang="de-DE" sz="1400" b="0" i="0" dirty="0">
              <a:effectLst/>
              <a:latin typeface="Open Sans"/>
              <a:ea typeface="Open Sans"/>
              <a:cs typeface="Open Sans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1400" b="0" i="0" u="none" strike="noStrike">
              <a:solidFill>
                <a:srgbClr val="18453B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effectLst/>
                <a:latin typeface="Open Sans"/>
                <a:ea typeface="Open Sans"/>
                <a:cs typeface="Open Sans"/>
              </a:rPr>
              <a:t>MSU’s travel policy:</a:t>
            </a:r>
            <a:r>
              <a:rPr lang="en-US" sz="1400" b="0" i="0" u="none" strike="noStrike" dirty="0">
                <a:solidFill>
                  <a:srgbClr val="18453B"/>
                </a:solidFill>
                <a:effectLst/>
                <a:latin typeface="Open Sans"/>
                <a:ea typeface="Open Sans"/>
                <a:cs typeface="Open Sans"/>
              </a:rPr>
              <a:t> </a:t>
            </a:r>
            <a:r>
              <a:rPr lang="en-US" sz="1400" b="0" i="0" u="none" strike="noStrike" dirty="0">
                <a:solidFill>
                  <a:srgbClr val="18453B"/>
                </a:solidFill>
                <a:effectLst/>
                <a:latin typeface="Open Sans"/>
                <a:ea typeface="Open Sans"/>
                <a:cs typeface="Open Sans"/>
                <a:hlinkClick r:id="rId2"/>
              </a:rPr>
              <a:t>https://ctlr.msu.edu/COMBP/mbp70EBS.aspx#I</a:t>
            </a:r>
            <a:r>
              <a:rPr lang="en-US" sz="1400" dirty="0">
                <a:solidFill>
                  <a:srgbClr val="18453B"/>
                </a:solidFill>
                <a:latin typeface="Open Sans"/>
                <a:ea typeface="Open Sans"/>
                <a:cs typeface="Open Sans"/>
                <a:hlinkClick r:id="rId2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Open Sans"/>
                <a:ea typeface="Open Sans"/>
                <a:cs typeface="Open Sans"/>
              </a:rPr>
              <a:t>Travel@State</a:t>
            </a:r>
            <a:r>
              <a:rPr lang="en-US" sz="1400" dirty="0">
                <a:latin typeface="Open Sans"/>
                <a:ea typeface="Open Sans"/>
                <a:cs typeface="Open Sans"/>
              </a:rPr>
              <a:t>: </a:t>
            </a:r>
            <a:r>
              <a:rPr lang="en-US" sz="1400" dirty="0">
                <a:latin typeface="Open Sans"/>
                <a:ea typeface="Open Sans"/>
                <a:cs typeface="Arial"/>
                <a:hlinkClick r:id="rId3"/>
              </a:rPr>
              <a:t>https://ctlr.msu.edu/COTravelNew/default.aspx</a:t>
            </a:r>
            <a:endParaRPr lang="en-US" sz="1400" dirty="0">
              <a:latin typeface="Open Sans"/>
              <a:ea typeface="Open Sans"/>
              <a:cs typeface="Open Sans"/>
            </a:endParaRPr>
          </a:p>
          <a:p>
            <a:endParaRPr lang="en-US" sz="1400" dirty="0">
              <a:latin typeface="Arial"/>
              <a:ea typeface="Open Sans"/>
              <a:cs typeface="Arial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C2A1186-CD18-4362-A114-80B6AE9116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6969" y="4750029"/>
            <a:ext cx="1877788" cy="358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6E7AC7-3524-F9FE-ACE8-BCD1C180FF70}"/>
              </a:ext>
            </a:extLst>
          </p:cNvPr>
          <p:cNvSpPr txBox="1"/>
          <p:nvPr/>
        </p:nvSpPr>
        <p:spPr>
          <a:xfrm>
            <a:off x="2765153" y="4890855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Open Sans"/>
                <a:cs typeface="Open Sans"/>
                <a:hlinkClick r:id="rId6"/>
              </a:rPr>
              <a:t>msutravel@cbtravel.com</a:t>
            </a:r>
            <a:r>
              <a:rPr lang="en-US" sz="800" dirty="0">
                <a:latin typeface="Open Sans"/>
                <a:ea typeface="Open Sans"/>
                <a:cs typeface="Open Sans"/>
              </a:rPr>
              <a:t> | 800-509-7081</a:t>
            </a:r>
          </a:p>
        </p:txBody>
      </p:sp>
    </p:spTree>
    <p:extLst>
      <p:ext uri="{BB962C8B-B14F-4D97-AF65-F5344CB8AC3E}">
        <p14:creationId xmlns:p14="http://schemas.microsoft.com/office/powerpoint/2010/main" val="191220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E888525-8890-3994-4662-0D64C7603ED7}"/>
              </a:ext>
            </a:extLst>
          </p:cNvPr>
          <p:cNvSpPr txBox="1">
            <a:spLocks/>
          </p:cNvSpPr>
          <p:nvPr/>
        </p:nvSpPr>
        <p:spPr>
          <a:xfrm>
            <a:off x="195940" y="372399"/>
            <a:ext cx="7119260" cy="73635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342892" rtl="0" eaLnBrk="1" fontAlgn="base" hangingPunct="1">
              <a:spcBef>
                <a:spcPct val="0"/>
              </a:spcBef>
              <a:spcAft>
                <a:spcPct val="0"/>
              </a:spcAft>
              <a:defRPr sz="2700" b="1" i="0" kern="1200" baseline="0">
                <a:solidFill>
                  <a:srgbClr val="18453B"/>
                </a:solidFill>
                <a:latin typeface="Avenir Next LT Pro Demi" panose="020B0504020202020204" pitchFamily="34" charset="77"/>
                <a:ea typeface="ＭＳ Ｐゴシック" charset="-128"/>
                <a:cs typeface="Gotham-Bold"/>
              </a:defRPr>
            </a:lvl1pPr>
            <a:lvl2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342892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685783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028675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371566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AU" b="1" i="0" u="none" strike="noStrike">
                <a:effectLst/>
                <a:latin typeface="Times New Roman"/>
                <a:ea typeface="ＭＳ Ｐゴシック"/>
                <a:cs typeface="Times New Roman"/>
              </a:rPr>
              <a:t>Why</a:t>
            </a:r>
            <a:r>
              <a:rPr lang="en-AU" b="1" i="0" u="none" strike="noStrike">
                <a:solidFill>
                  <a:srgbClr val="003043"/>
                </a:solidFill>
                <a:effectLst/>
                <a:latin typeface="Times New Roman"/>
                <a:ea typeface="ＭＳ Ｐゴシック"/>
                <a:cs typeface="Times New Roman"/>
              </a:rPr>
              <a:t> </a:t>
            </a:r>
            <a:r>
              <a:rPr lang="en-AU" b="1" i="0" u="none" strike="noStrike">
                <a:effectLst/>
                <a:latin typeface="Times New Roman"/>
                <a:ea typeface="ＭＳ Ｐゴシック"/>
                <a:cs typeface="Times New Roman"/>
              </a:rPr>
              <a:t>Christopherson</a:t>
            </a:r>
            <a:r>
              <a:rPr lang="en-AU" b="1" i="0" u="none" strike="noStrike">
                <a:solidFill>
                  <a:srgbClr val="003043"/>
                </a:solidFill>
                <a:effectLst/>
                <a:latin typeface="Times New Roman"/>
                <a:ea typeface="ＭＳ Ｐゴシック"/>
                <a:cs typeface="Times New Roman"/>
              </a:rPr>
              <a:t>?</a:t>
            </a:r>
            <a:endParaRPr lang="en-US">
              <a:latin typeface="Times New Roman"/>
              <a:ea typeface="ＭＳ Ｐゴシック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A87BF4-BAFA-E1F3-F72A-92AF41BF8378}"/>
              </a:ext>
            </a:extLst>
          </p:cNvPr>
          <p:cNvSpPr txBox="1"/>
          <p:nvPr/>
        </p:nvSpPr>
        <p:spPr>
          <a:xfrm>
            <a:off x="0" y="764609"/>
            <a:ext cx="6841445" cy="437042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en-US" sz="2000" b="0" i="0" dirty="0">
                <a:solidFill>
                  <a:srgbClr val="18453B"/>
                </a:solidFill>
                <a:effectLst/>
                <a:latin typeface="Open Sans"/>
                <a:ea typeface="Open Sans"/>
                <a:cs typeface="Open Sans"/>
              </a:rPr>
              <a:t>We Value People. We Create Value.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1600" b="0" i="0" dirty="0">
                <a:solidFill>
                  <a:srgbClr val="444444"/>
                </a:solidFill>
                <a:effectLst/>
                <a:latin typeface="Open Sans"/>
                <a:ea typeface="Open Sans"/>
                <a:cs typeface="Open Sans"/>
              </a:rPr>
              <a:t>Big agency ability. Small firm personality.</a:t>
            </a:r>
          </a:p>
          <a:p>
            <a:pPr algn="ctr">
              <a:lnSpc>
                <a:spcPct val="150000"/>
              </a:lnSpc>
              <a:defRPr/>
            </a:pPr>
            <a:endParaRPr lang="en-US" sz="1600">
              <a:solidFill>
                <a:srgbClr val="444444"/>
              </a:solidFill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University Experience 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– Christopherson has 30+ years of experience navigating the need of traveling for higher </a:t>
            </a:r>
            <a:r>
              <a:rPr lang="en-AU" sz="1400" kern="0" dirty="0">
                <a:latin typeface="Open Sans"/>
                <a:ea typeface="Open Sans"/>
                <a:cs typeface="Open Sans"/>
              </a:rPr>
              <a:t>education.  </a:t>
            </a:r>
            <a:endParaRPr lang="en-A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endParaRPr lang="en-AU" sz="14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Service Solution – </a:t>
            </a:r>
            <a:r>
              <a:rPr kumimoji="0" lang="en-AU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A best-</a:t>
            </a:r>
            <a:r>
              <a:rPr lang="en-AU" sz="1400" kern="0" dirty="0">
                <a:latin typeface="Open Sans"/>
                <a:ea typeface="Open Sans"/>
                <a:cs typeface="Open Sans"/>
              </a:rPr>
              <a:t>in-class </a:t>
            </a:r>
            <a:r>
              <a:rPr kumimoji="0" lang="en-AU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travel management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 company with proven track record in delivering </a:t>
            </a:r>
            <a:r>
              <a:rPr kumimoji="0" lang="en-AU" sz="14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innovative, local services and solutions</a:t>
            </a:r>
            <a:r>
              <a:rPr lang="en-AU" sz="1400" b="1" u="sng" kern="0" dirty="0">
                <a:latin typeface="Open Sans"/>
                <a:ea typeface="Open Sans"/>
                <a:cs typeface="Open Sans"/>
              </a:rPr>
              <a:t>.</a:t>
            </a:r>
            <a:endParaRPr lang="en-AU" sz="1400" b="1" i="0" u="sng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AU" sz="1400" b="1" u="sng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Premium service offering 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– Designated consultant team to MSU.</a:t>
            </a:r>
            <a:r>
              <a:rPr lang="en-AU" sz="1400" kern="0" dirty="0">
                <a:latin typeface="Open Sans"/>
                <a:ea typeface="Open Sans"/>
                <a:cs typeface="Open Sans"/>
              </a:rPr>
              <a:t> 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 Agents and support teams who will learn MSU’s </a:t>
            </a:r>
            <a:r>
              <a:rPr lang="en-AU" sz="1400" kern="0" dirty="0" err="1">
                <a:latin typeface="Open Sans"/>
                <a:ea typeface="Open Sans"/>
                <a:cs typeface="Open Sans"/>
              </a:rPr>
              <a:t>traveler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 preferences and needs</a:t>
            </a:r>
            <a:r>
              <a:rPr lang="en-AU" sz="1400" kern="0" dirty="0">
                <a:latin typeface="Open Sans"/>
                <a:ea typeface="Open Sans"/>
                <a:cs typeface="Open Sans"/>
              </a:rPr>
              <a:t>.</a:t>
            </a:r>
            <a:endParaRPr lang="en-A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Open Sans"/>
              <a:cs typeface="Open Sans"/>
            </a:endParaRPr>
          </a:p>
          <a:p>
            <a:pPr marL="2857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sz="1400" ker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A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Flexible travel partner 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– Nimble and agnostic approach.</a:t>
            </a:r>
            <a:r>
              <a:rPr lang="en-AU" sz="1400" kern="0" dirty="0">
                <a:latin typeface="Open Sans"/>
                <a:ea typeface="Open Sans"/>
                <a:cs typeface="Open Sans"/>
              </a:rPr>
              <a:t> </a:t>
            </a:r>
            <a:r>
              <a:rPr kumimoji="0" lang="en-A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 Christopherson focuses on feedback and suggestions to increase </a:t>
            </a:r>
            <a:r>
              <a:rPr kumimoji="0" lang="en-AU" sz="1400" b="1" i="0" u="sng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traveler</a:t>
            </a:r>
            <a:r>
              <a:rPr kumimoji="0" lang="en-AU" sz="1400" b="1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Open Sans"/>
                <a:cs typeface="Open Sans"/>
              </a:rPr>
              <a:t> satisfaction</a:t>
            </a:r>
            <a:r>
              <a:rPr lang="en-AU" sz="1400" b="1" u="sng" kern="0" dirty="0">
                <a:latin typeface="Open Sans"/>
                <a:ea typeface="Open Sans"/>
                <a:cs typeface="Open Sans"/>
              </a:rPr>
              <a:t>.</a:t>
            </a:r>
            <a:endParaRPr lang="en-AU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AU" sz="1400" kern="0">
              <a:solidFill>
                <a:srgbClr val="00304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marR="0" lvl="0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1400" b="0" i="0" u="none" strike="noStrike" kern="0" cap="none" spc="0" normalizeH="0" baseline="0" noProof="0">
              <a:ln>
                <a:noFill/>
              </a:ln>
              <a:solidFill>
                <a:srgbClr val="003043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rgbClr val="003043"/>
              </a:solidFill>
              <a:effectLst/>
              <a:uLnTx/>
              <a:uFillTx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04D3F0E-0A70-99F0-AD82-0F3FA6FF4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512" y="885371"/>
            <a:ext cx="2203805" cy="284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0A4111B-ADE2-812F-6601-ACE013EAB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6969" y="4743018"/>
            <a:ext cx="1877788" cy="3584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B11043-EC26-DE91-9969-4FF719832D94}"/>
              </a:ext>
            </a:extLst>
          </p:cNvPr>
          <p:cNvSpPr txBox="1"/>
          <p:nvPr/>
        </p:nvSpPr>
        <p:spPr>
          <a:xfrm>
            <a:off x="2765153" y="4890855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ＭＳ Ｐゴシック"/>
                <a:hlinkClick r:id="rId5"/>
              </a:rPr>
              <a:t>msutravel@cbtravel.com</a:t>
            </a:r>
            <a:r>
              <a:rPr lang="en-US" sz="800" dirty="0">
                <a:latin typeface="Open Sans"/>
                <a:ea typeface="ＭＳ Ｐゴシック"/>
              </a:rPr>
              <a:t> | </a:t>
            </a:r>
            <a:r>
              <a:rPr lang="en-US" sz="800" dirty="0">
                <a:latin typeface="Open Sans"/>
                <a:ea typeface="Open Sans"/>
                <a:cs typeface="Open Sans"/>
              </a:rPr>
              <a:t>800-509-7081</a:t>
            </a:r>
            <a:endParaRPr lang="en-US" sz="80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8512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076F7-B3AF-4933-85DA-0A04A5D2C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386101"/>
            <a:ext cx="8229600" cy="467382"/>
          </a:xfrm>
        </p:spPr>
        <p:txBody>
          <a:bodyPr>
            <a:normAutofit fontScale="90000"/>
          </a:bodyPr>
          <a:lstStyle/>
          <a:p>
            <a:r>
              <a:rPr lang="en-US" b="1" i="0" u="none" strike="noStrike" dirty="0">
                <a:solidFill>
                  <a:srgbClr val="18453B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MSU Designated Full-Service Advisor Team</a:t>
            </a:r>
            <a:r>
              <a:rPr lang="en-US" sz="1800" b="0" i="0" dirty="0">
                <a:solidFill>
                  <a:srgbClr val="18453B"/>
                </a:solidFill>
                <a:effectLst/>
                <a:latin typeface="Open Sans" panose="020B0606030504020204" pitchFamily="34" charset="0"/>
              </a:rPr>
              <a:t>​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D67438-7AE8-7313-A9FF-F79B7EBDC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304748"/>
              </p:ext>
            </p:extLst>
          </p:nvPr>
        </p:nvGraphicFramePr>
        <p:xfrm>
          <a:off x="1593744" y="927850"/>
          <a:ext cx="5709770" cy="3510195"/>
        </p:xfrm>
        <a:graphic>
          <a:graphicData uri="http://schemas.openxmlformats.org/drawingml/2006/table">
            <a:tbl>
              <a:tblPr/>
              <a:tblGrid>
                <a:gridCol w="2329542">
                  <a:extLst>
                    <a:ext uri="{9D8B030D-6E8A-4147-A177-3AD203B41FA5}">
                      <a16:colId xmlns:a16="http://schemas.microsoft.com/office/drawing/2014/main" val="2709688127"/>
                    </a:ext>
                  </a:extLst>
                </a:gridCol>
                <a:gridCol w="3380228">
                  <a:extLst>
                    <a:ext uri="{9D8B030D-6E8A-4147-A177-3AD203B41FA5}">
                      <a16:colId xmlns:a16="http://schemas.microsoft.com/office/drawing/2014/main" val="1438583522"/>
                    </a:ext>
                  </a:extLst>
                </a:gridCol>
              </a:tblGrid>
              <a:tr h="24237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Advisor Name​</a:t>
                      </a:r>
                      <a:endParaRPr lang="en-US" sz="9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413" marR="60413" marT="30207" marB="302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5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Experience ​</a:t>
                      </a:r>
                      <a:endParaRPr lang="en-US" sz="900" b="1" i="0">
                        <a:solidFill>
                          <a:srgbClr val="FFFFFF"/>
                        </a:solidFill>
                        <a:effectLst/>
                        <a:latin typeface="Open Sans"/>
                      </a:endParaRPr>
                    </a:p>
                  </a:txBody>
                  <a:tcPr marL="60413" marR="60413" marT="30207" marB="302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60533"/>
                  </a:ext>
                </a:extLst>
              </a:tr>
              <a:tr h="75880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Kari Fichter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​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23 years in the industry​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3 years with Christopherson​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Kari prides herself on customer experience​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Vast experience in all aspects of higher education ​           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462246"/>
                  </a:ext>
                </a:extLst>
              </a:tr>
              <a:tr h="101611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Allison Holms​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25 years in the industry​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2 years with Christopherson​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Allison enjoys navigating the unique needs of higher education​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She also loves explaining the intricacies of airline policies and fare rules with her travelers ​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57896"/>
                  </a:ext>
                </a:extLst>
              </a:tr>
              <a:tr h="74576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Pooja Malik​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22 years in the industry​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2 years with Christopherson​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Pooja has a special place in her heart for international travel and loves to help others in booking their global trips​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8663"/>
                  </a:ext>
                </a:extLst>
              </a:tr>
              <a:tr h="74576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Latasha (Tasha) Jackson​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 years in the industry​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New to Christopherson​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Tasha also loves to travel and is excited to provide exceptional service to her higher education travelers​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9424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EB9E803-4974-0308-3AD7-20F044E4A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454" y="21030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8B66940-19BC-6A83-D535-871C91BE1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6969" y="4722152"/>
            <a:ext cx="1877788" cy="358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FA95349-7460-0567-6F00-E9E84360A080}"/>
              </a:ext>
            </a:extLst>
          </p:cNvPr>
          <p:cNvSpPr txBox="1"/>
          <p:nvPr/>
        </p:nvSpPr>
        <p:spPr>
          <a:xfrm>
            <a:off x="2765153" y="4890855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ＭＳ Ｐゴシック"/>
                <a:hlinkClick r:id="rId4"/>
              </a:rPr>
              <a:t>msutravel@cbtravel.com</a:t>
            </a:r>
            <a:r>
              <a:rPr lang="en-US" sz="800" dirty="0">
                <a:latin typeface="Open Sans"/>
                <a:ea typeface="ＭＳ Ｐゴシック"/>
              </a:rPr>
              <a:t> | </a:t>
            </a:r>
            <a:r>
              <a:rPr lang="en-US" sz="800" dirty="0">
                <a:latin typeface="Open Sans"/>
                <a:ea typeface="Open Sans"/>
                <a:cs typeface="Open Sans"/>
              </a:rPr>
              <a:t>800-509-7081</a:t>
            </a:r>
            <a:endParaRPr lang="en-US" sz="800">
              <a:latin typeface="Open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1524E-F4C4-B954-4ED1-9AA4257916BB}"/>
              </a:ext>
            </a:extLst>
          </p:cNvPr>
          <p:cNvSpPr txBox="1"/>
          <p:nvPr/>
        </p:nvSpPr>
        <p:spPr>
          <a:xfrm>
            <a:off x="1979649" y="4460542"/>
            <a:ext cx="4690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All advisors are experienced in Fly America regulations</a:t>
            </a:r>
          </a:p>
        </p:txBody>
      </p:sp>
    </p:spTree>
    <p:extLst>
      <p:ext uri="{BB962C8B-B14F-4D97-AF65-F5344CB8AC3E}">
        <p14:creationId xmlns:p14="http://schemas.microsoft.com/office/powerpoint/2010/main" val="180048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D7F5F0E-4C19-BA70-BBDE-5B11855FB988}"/>
              </a:ext>
            </a:extLst>
          </p:cNvPr>
          <p:cNvSpPr txBox="1">
            <a:spLocks/>
          </p:cNvSpPr>
          <p:nvPr/>
        </p:nvSpPr>
        <p:spPr>
          <a:xfrm>
            <a:off x="195939" y="372399"/>
            <a:ext cx="8081427" cy="73635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342892" rtl="0" eaLnBrk="1" fontAlgn="base" hangingPunct="1">
              <a:spcBef>
                <a:spcPct val="0"/>
              </a:spcBef>
              <a:spcAft>
                <a:spcPct val="0"/>
              </a:spcAft>
              <a:defRPr sz="2700" b="1" i="0" kern="1200" baseline="0">
                <a:solidFill>
                  <a:srgbClr val="18453B"/>
                </a:solidFill>
                <a:latin typeface="Avenir Next LT Pro Demi" panose="020B0504020202020204" pitchFamily="34" charset="77"/>
                <a:ea typeface="ＭＳ Ｐゴシック" charset="-128"/>
                <a:cs typeface="Gotham-Bold"/>
              </a:defRPr>
            </a:lvl1pPr>
            <a:lvl2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2pPr>
            <a:lvl3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3pPr>
            <a:lvl4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4pPr>
            <a:lvl5pPr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5pPr>
            <a:lvl6pPr marL="342892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6pPr>
            <a:lvl7pPr marL="685783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7pPr>
            <a:lvl8pPr marL="1028675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8pPr>
            <a:lvl9pPr marL="1371566" algn="ctr" defTabSz="342892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Gotham Book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>
                <a:latin typeface="Times New Roman"/>
                <a:ea typeface="ＭＳ Ｐゴシック"/>
              </a:rPr>
              <a:t>Important Contacts </a:t>
            </a:r>
            <a:r>
              <a:rPr lang="en-US" sz="1600">
                <a:latin typeface="Times New Roman"/>
                <a:ea typeface="ＭＳ Ｐゴシック"/>
              </a:rPr>
              <a:t>| </a:t>
            </a:r>
            <a:r>
              <a:rPr lang="en-US" sz="1800" b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"/>
              </a:rPr>
              <a:t>https://ctlr.msu.edu/COTravelNew/Contacts.aspx</a:t>
            </a:r>
            <a:r>
              <a:rPr lang="en-US" sz="1800" b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2000" b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6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393D3F8-C9C6-4CE9-25C4-BF01ADDB04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021161"/>
              </p:ext>
            </p:extLst>
          </p:nvPr>
        </p:nvGraphicFramePr>
        <p:xfrm>
          <a:off x="169561" y="934007"/>
          <a:ext cx="8778500" cy="3837204"/>
        </p:xfrm>
        <a:graphic>
          <a:graphicData uri="http://schemas.openxmlformats.org/drawingml/2006/table">
            <a:tbl>
              <a:tblPr/>
              <a:tblGrid>
                <a:gridCol w="4204430">
                  <a:extLst>
                    <a:ext uri="{9D8B030D-6E8A-4147-A177-3AD203B41FA5}">
                      <a16:colId xmlns:a16="http://schemas.microsoft.com/office/drawing/2014/main" val="2709688127"/>
                    </a:ext>
                  </a:extLst>
                </a:gridCol>
                <a:gridCol w="2287035">
                  <a:extLst>
                    <a:ext uri="{9D8B030D-6E8A-4147-A177-3AD203B41FA5}">
                      <a16:colId xmlns:a16="http://schemas.microsoft.com/office/drawing/2014/main" val="1438583522"/>
                    </a:ext>
                  </a:extLst>
                </a:gridCol>
                <a:gridCol w="2287035">
                  <a:extLst>
                    <a:ext uri="{9D8B030D-6E8A-4147-A177-3AD203B41FA5}">
                      <a16:colId xmlns:a16="http://schemas.microsoft.com/office/drawing/2014/main" val="474695291"/>
                    </a:ext>
                  </a:extLst>
                </a:gridCol>
              </a:tblGrid>
              <a:tr h="2328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Contact Type</a:t>
                      </a:r>
                    </a:p>
                  </a:txBody>
                  <a:tcPr marL="60413" marR="60413" marT="30207" marB="302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5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Types of Services</a:t>
                      </a:r>
                    </a:p>
                  </a:txBody>
                  <a:tcPr marL="60413" marR="60413" marT="30207" marB="302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5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Contact Information ​</a:t>
                      </a:r>
                    </a:p>
                  </a:txBody>
                  <a:tcPr marL="60413" marR="60413" marT="30207" marB="302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60533"/>
                  </a:ext>
                </a:extLst>
              </a:tr>
              <a:tr h="232872">
                <a:tc>
                  <a:txBody>
                    <a:bodyPr/>
                    <a:lstStyle/>
                    <a:p>
                      <a:pPr algn="l" fontAlgn="base">
                        <a:buNone/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Individual Advisor Bookings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Complex international bookings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Emergency afterhours assistance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Multi-city reservations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Trips that combine personal &amp; business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  <a:hlinkClick r:id="rId3"/>
                        </a:rPr>
                        <a:t>msutravel@cbtravel.com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800-509-7081 toll free 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801-695-9278 for service when outside the US</a:t>
                      </a:r>
                    </a:p>
                    <a:p>
                      <a:pPr marL="0" indent="0" algn="l" fontAlgn="base">
                        <a:buFont typeface="Arial" panose="020B0604020202020204" pitchFamily="34" charset="0"/>
                        <a:buNone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*</a:t>
                      </a:r>
                      <a:r>
                        <a:rPr lang="en-US" sz="9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Advisors also assist with groups for afterhours emergencies</a:t>
                      </a:r>
                      <a:endParaRPr lang="en-US" sz="900" b="0" i="1" dirty="0">
                        <a:solidFill>
                          <a:srgbClr val="000000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462246"/>
                  </a:ext>
                </a:extLst>
              </a:tr>
              <a:tr h="612660">
                <a:tc>
                  <a:txBody>
                    <a:bodyPr/>
                    <a:lstStyle/>
                    <a:p>
                      <a:pPr algn="l" fontAlgn="base">
                        <a:buNone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Business hours: M-F 8 AM-8 PM ET</a:t>
                      </a:r>
                      <a:b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</a:b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Emergency afterhours: 8 PM-8 AM ET </a:t>
                      </a:r>
                      <a:b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</a:b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*</a:t>
                      </a:r>
                      <a:r>
                        <a:rPr lang="en-US" sz="900" b="0" i="1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Emails are not monitored afterhours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75525"/>
                  </a:ext>
                </a:extLst>
              </a:tr>
              <a:tr h="232872">
                <a:tc>
                  <a:txBody>
                    <a:bodyPr/>
                    <a:lstStyle/>
                    <a:p>
                      <a:pPr marL="0" marR="0" lvl="0" indent="0" algn="l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Concur Travel Reservation Support  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Navigational support for Concur Travel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Questions on errors/issues with Concur Travel 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Simple international reservations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  <a:hlinkClick r:id="rId4"/>
                        </a:rPr>
                        <a:t>onlinesupport@cbtravel.com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888-535-0179</a:t>
                      </a: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57896"/>
                  </a:ext>
                </a:extLst>
              </a:tr>
              <a:tr h="501763">
                <a:tc>
                  <a:txBody>
                    <a:bodyPr/>
                    <a:lstStyle/>
                    <a:p>
                      <a:pPr marL="0" marR="0" lvl="0" indent="0" algn="l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Business hours: M-F 9 AM-8 PM ET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6733814"/>
                  </a:ext>
                </a:extLst>
              </a:tr>
              <a:tr h="2328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Group Travel for 10+ Travelers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Group air reservations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Hotel room blocks 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Budget quotes for group travel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Charter transportation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  <a:hlinkClick r:id="rId5"/>
                        </a:rPr>
                        <a:t>msugrouptravel@cbtravel.com</a:t>
                      </a:r>
                      <a:endParaRPr lang="en-US" sz="900" b="0" i="1" dirty="0">
                        <a:solidFill>
                          <a:srgbClr val="000000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171450" lvl="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866-371-3580</a:t>
                      </a:r>
                      <a:b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</a:br>
                      <a:endParaRPr lang="en-US" sz="900" b="0" i="1" dirty="0">
                        <a:solidFill>
                          <a:srgbClr val="000000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8663"/>
                  </a:ext>
                </a:extLst>
              </a:tr>
              <a:tr h="35009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Business hours: M-F 8 AM-8 PM ET</a:t>
                      </a:r>
                      <a:b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</a:br>
                      <a:endParaRPr lang="en-US" sz="900" b="1" i="0" dirty="0">
                        <a:solidFill>
                          <a:srgbClr val="000000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871873"/>
                  </a:ext>
                </a:extLst>
              </a:tr>
              <a:tr h="23287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MSU Concur Help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Profile Settings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Electronic Receipts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Request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Expense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Concur Mobile and TripIt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/>
                          <a:cs typeface="Open Sans"/>
                          <a:hlinkClick r:id="rId6"/>
                        </a:rPr>
                        <a:t>concurhelp@msu.edu</a:t>
                      </a:r>
                      <a:endParaRPr lang="en-US" sz="900" b="0" i="0" u="none" strike="noStrike" kern="1200" dirty="0">
                        <a:solidFill>
                          <a:schemeClr val="tx1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endParaRPr lang="en-US" sz="900" b="0" i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94241"/>
                  </a:ext>
                </a:extLst>
              </a:tr>
              <a:tr h="481376">
                <a:tc>
                  <a:txBody>
                    <a:bodyPr/>
                    <a:lstStyle/>
                    <a:p>
                      <a:pPr algn="l" fontAlgn="base"/>
                      <a:endParaRPr lang="en-US" sz="1200" b="1" i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6017"/>
                  </a:ext>
                </a:extLst>
              </a:tr>
              <a:tr h="23287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MSU Travel Policy and Reimbursement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Questions on travel policy</a:t>
                      </a:r>
                    </a:p>
                    <a:p>
                      <a:pPr marL="171450" indent="-171450"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Information about Reimbursement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900" b="0" i="0" u="none" strike="noStrike" kern="1200" noProof="0" dirty="0">
                          <a:solidFill>
                            <a:schemeClr val="tx1"/>
                          </a:solidFill>
                          <a:effectLst/>
                          <a:latin typeface="Open Sans"/>
                          <a:hlinkClick r:id="rId6"/>
                        </a:rPr>
                        <a:t>concurhelp@msu.edu</a:t>
                      </a:r>
                      <a:endParaRPr lang="en-US" sz="900" b="0" i="0" u="none" strike="noStrike" kern="1200" noProof="0" dirty="0">
                        <a:solidFill>
                          <a:schemeClr val="tx1"/>
                        </a:solidFill>
                        <a:effectLst/>
                        <a:latin typeface="Open Sans"/>
                      </a:endParaRPr>
                    </a:p>
                    <a:p>
                      <a:pPr marL="171450" marR="0" lvl="0" indent="-171450" algn="l" defTabSz="342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900" b="0" i="0" u="none" kern="1200" dirty="0">
                          <a:solidFill>
                            <a:schemeClr val="tx1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517-355-5000</a:t>
                      </a:r>
                    </a:p>
                    <a:p>
                      <a:endParaRPr lang="en-US" sz="900" b="0" i="0" kern="1200">
                        <a:solidFill>
                          <a:schemeClr val="tx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endParaRPr lang="en-US" sz="900" b="0" i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053999"/>
                  </a:ext>
                </a:extLst>
              </a:tr>
              <a:tr h="350092">
                <a:tc>
                  <a:txBody>
                    <a:bodyPr/>
                    <a:lstStyle/>
                    <a:p>
                      <a:pPr algn="l" fontAlgn="base"/>
                      <a:endParaRPr lang="en-US" sz="1200" b="1" i="0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5072"/>
                  </a:ext>
                </a:extLst>
              </a:tr>
            </a:tbl>
          </a:graphicData>
        </a:graphic>
      </p:graphicFrame>
      <p:pic>
        <p:nvPicPr>
          <p:cNvPr id="9" name="Graphic 8">
            <a:extLst>
              <a:ext uri="{FF2B5EF4-FFF2-40B4-BE49-F238E27FC236}">
                <a16:creationId xmlns:a16="http://schemas.microsoft.com/office/drawing/2014/main" id="{72090DC0-3359-9502-072F-7F480D58A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70678" y="4763795"/>
            <a:ext cx="1877788" cy="358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6BCDDB3-0298-9FA4-C16C-313FF0E5492A}"/>
              </a:ext>
            </a:extLst>
          </p:cNvPr>
          <p:cNvSpPr txBox="1"/>
          <p:nvPr/>
        </p:nvSpPr>
        <p:spPr>
          <a:xfrm>
            <a:off x="2765153" y="4890855"/>
            <a:ext cx="4222653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>
                <a:latin typeface="Open Sans"/>
                <a:ea typeface="ＭＳ Ｐゴシック"/>
                <a:hlinkClick r:id="rId9"/>
              </a:rPr>
              <a:t>msutravel@cbtravel.com</a:t>
            </a:r>
            <a:r>
              <a:rPr lang="en-US" sz="800">
                <a:latin typeface="Open Sans"/>
                <a:ea typeface="ＭＳ Ｐゴシック"/>
              </a:rPr>
              <a:t> | </a:t>
            </a:r>
            <a:r>
              <a:rPr lang="en-US" sz="900">
                <a:latin typeface="Open Sans"/>
                <a:ea typeface="Open Sans"/>
                <a:cs typeface="Open Sans"/>
              </a:rPr>
              <a:t>800-509-7081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A598A-0990-B186-B123-E7EACA315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446CE-6F40-B513-A038-A95D5E37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29" y="386101"/>
            <a:ext cx="8229600" cy="736358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Times New Roman"/>
                <a:ea typeface="ＭＳ Ｐゴシック"/>
                <a:cs typeface="Times New Roman"/>
              </a:rPr>
              <a:t>MSU Contact Reference Card </a:t>
            </a:r>
            <a:endParaRPr lang="en-US" sz="1800" b="0" dirty="0">
              <a:latin typeface="Open Sans"/>
              <a:ea typeface="ＭＳ Ｐゴシック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25904AC-5A10-46FD-992D-6B720D62F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454" y="210305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6D6CA52-04A4-1F9B-662C-B23C9F994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6969" y="4722152"/>
            <a:ext cx="1877788" cy="358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8F2B28-D66B-DBB7-F471-3D5A8A134E3D}"/>
              </a:ext>
            </a:extLst>
          </p:cNvPr>
          <p:cNvSpPr txBox="1"/>
          <p:nvPr/>
        </p:nvSpPr>
        <p:spPr>
          <a:xfrm>
            <a:off x="2765153" y="4890855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ＭＳ Ｐゴシック"/>
                <a:hlinkClick r:id="rId4"/>
              </a:rPr>
              <a:t>msutravel@cbtravel.com</a:t>
            </a:r>
            <a:r>
              <a:rPr lang="en-US" sz="800" dirty="0">
                <a:latin typeface="Open Sans"/>
                <a:ea typeface="ＭＳ Ｐゴシック"/>
              </a:rPr>
              <a:t> | </a:t>
            </a:r>
            <a:r>
              <a:rPr lang="en-US" sz="800" dirty="0">
                <a:latin typeface="Open Sans"/>
                <a:ea typeface="Open Sans"/>
                <a:cs typeface="Open Sans"/>
              </a:rPr>
              <a:t>800-509-7081</a:t>
            </a:r>
            <a:endParaRPr lang="en-US" sz="800">
              <a:latin typeface="Open Sans"/>
            </a:endParaRPr>
          </a:p>
        </p:txBody>
      </p:sp>
      <p:pic>
        <p:nvPicPr>
          <p:cNvPr id="8" name="Picture 7" descr="A close up of a business card&#10;&#10;Description automatically generated">
            <a:extLst>
              <a:ext uri="{FF2B5EF4-FFF2-40B4-BE49-F238E27FC236}">
                <a16:creationId xmlns:a16="http://schemas.microsoft.com/office/drawing/2014/main" id="{D2C15F87-A751-EC9A-D35E-DFCC1CECE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275" y="972867"/>
            <a:ext cx="4387929" cy="3845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759CC8-CFFB-BD91-65B1-308CC69C0EDD}"/>
              </a:ext>
            </a:extLst>
          </p:cNvPr>
          <p:cNvSpPr txBox="1"/>
          <p:nvPr/>
        </p:nvSpPr>
        <p:spPr>
          <a:xfrm>
            <a:off x="462708" y="2057399"/>
            <a:ext cx="118018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Open Sans Light"/>
                <a:ea typeface="ＭＳ Ｐゴシック"/>
              </a:rPr>
              <a:t>Located in the Travel Listserv</a:t>
            </a:r>
            <a:endParaRPr lang="en-US" sz="1600" dirty="0"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140718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FE150465-2209-41F7-4481-EA271A11E921}"/>
              </a:ext>
            </a:extLst>
          </p:cNvPr>
          <p:cNvSpPr txBox="1"/>
          <p:nvPr/>
        </p:nvSpPr>
        <p:spPr>
          <a:xfrm>
            <a:off x="144835" y="246389"/>
            <a:ext cx="834288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0" cap="none" spc="0" normalizeH="0" baseline="0" noProof="0" dirty="0">
                <a:ln>
                  <a:noFill/>
                </a:ln>
                <a:solidFill>
                  <a:srgbClr val="18453B"/>
                </a:solidFill>
                <a:effectLst/>
                <a:uLnTx/>
                <a:uFillTx/>
                <a:latin typeface="Times New Roman"/>
                <a:ea typeface="Open Sans"/>
                <a:cs typeface="Times New Roman"/>
              </a:rPr>
              <a:t>Quote Process from a Full-Service Advisor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61CB005-A08E-ED5A-815E-428A1EBF3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6969" y="4731902"/>
            <a:ext cx="1877788" cy="3584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4CB1DF-6D9D-EBA9-D434-C12C7DA3EE31}"/>
              </a:ext>
            </a:extLst>
          </p:cNvPr>
          <p:cNvSpPr txBox="1"/>
          <p:nvPr/>
        </p:nvSpPr>
        <p:spPr>
          <a:xfrm>
            <a:off x="129243" y="566594"/>
            <a:ext cx="6244485" cy="44319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1600" dirty="0">
              <a:solidFill>
                <a:srgbClr val="18453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400" b="1" dirty="0">
                <a:latin typeface="Open Sans"/>
                <a:ea typeface="Open Sans"/>
                <a:cs typeface="Open Sans"/>
              </a:rPr>
              <a:t>Email/Phone travel requests. *Use phone for more urgent needs</a:t>
            </a:r>
          </a:p>
          <a:p>
            <a:r>
              <a:rPr lang="en-US" sz="1400" b="1" dirty="0">
                <a:latin typeface="Open Sans"/>
                <a:ea typeface="Open Sans"/>
                <a:cs typeface="Open Sans"/>
              </a:rPr>
              <a:t>Christopherson will share options via email  </a:t>
            </a:r>
            <a:r>
              <a:rPr lang="en-US" sz="1400" dirty="0">
                <a:latin typeface="Open Sans"/>
                <a:ea typeface="Open Sans"/>
                <a:cs typeface="Open Sans"/>
              </a:rPr>
              <a:t> 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MSU traveler or arranger validate flights, seats, etc. 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Airline fare rules determine last date to ticket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Fares are subject to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Once itinerary is reviewed contact Christopherson to book</a:t>
            </a:r>
          </a:p>
          <a:p>
            <a:endParaRPr lang="en-US" sz="1400" b="1" dirty="0">
              <a:latin typeface="Open Sans"/>
              <a:ea typeface="Open Sans"/>
              <a:cs typeface="Open Sans"/>
            </a:endParaRPr>
          </a:p>
          <a:p>
            <a:r>
              <a:rPr lang="en-US" sz="1400" b="1" dirty="0">
                <a:latin typeface="Open Sans"/>
                <a:ea typeface="Open Sans"/>
                <a:cs typeface="Open Sans"/>
              </a:rPr>
              <a:t>Itinerary document 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Christopherson tentative itinerary sent to traveler (and/or their arranger if applicable). 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Review detail for accuracy   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Full details of air/hotel/car booking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Fare quote for selected itinerary	</a:t>
            </a:r>
          </a:p>
          <a:p>
            <a:endParaRPr lang="en-US" sz="1400" b="1" dirty="0">
              <a:latin typeface="Open Sans"/>
              <a:ea typeface="Open Sans"/>
              <a:cs typeface="Open Sans"/>
            </a:endParaRPr>
          </a:p>
          <a:p>
            <a:r>
              <a:rPr lang="en-US" sz="1400" b="1" dirty="0">
                <a:latin typeface="Open Sans"/>
                <a:ea typeface="Open Sans"/>
                <a:cs typeface="Open Sans"/>
              </a:rPr>
              <a:t>Trip Invoice </a:t>
            </a:r>
            <a:endParaRPr lang="en-US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Christopherson issues ticket(s) and sends traveler (and arranger if applicable) final itinerary which acts as the invoice also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/>
                <a:ea typeface="Open Sans"/>
                <a:cs typeface="Open Sans"/>
              </a:rPr>
              <a:t>Questions or changes contact assigned the Christopherson agent team – provide booking reference if possible</a:t>
            </a:r>
          </a:p>
        </p:txBody>
      </p:sp>
      <p:pic>
        <p:nvPicPr>
          <p:cNvPr id="11" name="Picture 2" descr="Image result for laptop email image">
            <a:extLst>
              <a:ext uri="{FF2B5EF4-FFF2-40B4-BE49-F238E27FC236}">
                <a16:creationId xmlns:a16="http://schemas.microsoft.com/office/drawing/2014/main" id="{ED63D6A2-BF99-7DDF-4E1C-77C9C77F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91" y="831210"/>
            <a:ext cx="2410652" cy="160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FF3B0E-252D-09AF-E08A-A06998DAA6B6}"/>
              </a:ext>
            </a:extLst>
          </p:cNvPr>
          <p:cNvSpPr txBox="1"/>
          <p:nvPr/>
        </p:nvSpPr>
        <p:spPr>
          <a:xfrm>
            <a:off x="2765153" y="4890855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ＭＳ Ｐゴシック"/>
                <a:hlinkClick r:id="rId5"/>
              </a:rPr>
              <a:t>msutravel@cbtravel.com</a:t>
            </a:r>
            <a:r>
              <a:rPr lang="en-US" sz="800" dirty="0">
                <a:latin typeface="Open Sans"/>
                <a:ea typeface="ＭＳ Ｐゴシック"/>
              </a:rPr>
              <a:t> | </a:t>
            </a:r>
            <a:r>
              <a:rPr lang="en-US" sz="800" dirty="0">
                <a:latin typeface="Open Sans"/>
                <a:ea typeface="Open Sans"/>
                <a:cs typeface="Open Sans"/>
              </a:rPr>
              <a:t>800-509-7081</a:t>
            </a:r>
            <a:endParaRPr lang="en-US" sz="80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9655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FE150465-2209-41F7-4481-EA271A11E921}"/>
              </a:ext>
            </a:extLst>
          </p:cNvPr>
          <p:cNvSpPr txBox="1"/>
          <p:nvPr/>
        </p:nvSpPr>
        <p:spPr>
          <a:xfrm>
            <a:off x="321568" y="189969"/>
            <a:ext cx="834288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700" b="1" i="0" u="none" strike="noStrike" kern="0" cap="none" spc="0" normalizeH="0" baseline="0" noProof="0" dirty="0">
                <a:ln>
                  <a:noFill/>
                </a:ln>
                <a:solidFill>
                  <a:srgbClr val="18453B"/>
                </a:solidFill>
                <a:effectLst/>
                <a:uLnTx/>
                <a:uFillTx/>
                <a:latin typeface="Times New Roman"/>
                <a:ea typeface="Open Sans"/>
                <a:cs typeface="Times New Roman"/>
              </a:rPr>
              <a:t>Response Times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61CB005-A08E-ED5A-815E-428A1EBF3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6969" y="4731902"/>
            <a:ext cx="1877788" cy="358474"/>
          </a:xfrm>
          <a:prstGeom prst="rect">
            <a:avLst/>
          </a:prstGeom>
        </p:spPr>
      </p:pic>
      <p:pic>
        <p:nvPicPr>
          <p:cNvPr id="11" name="Picture 2" descr="Image result for laptop email image">
            <a:extLst>
              <a:ext uri="{FF2B5EF4-FFF2-40B4-BE49-F238E27FC236}">
                <a16:creationId xmlns:a16="http://schemas.microsoft.com/office/drawing/2014/main" id="{ED63D6A2-BF99-7DDF-4E1C-77C9C77FD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91" y="831210"/>
            <a:ext cx="2410652" cy="160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FF3B0E-252D-09AF-E08A-A06998DAA6B6}"/>
              </a:ext>
            </a:extLst>
          </p:cNvPr>
          <p:cNvSpPr txBox="1"/>
          <p:nvPr/>
        </p:nvSpPr>
        <p:spPr>
          <a:xfrm>
            <a:off x="2765153" y="4890855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ＭＳ Ｐゴシック"/>
                <a:hlinkClick r:id="rId5"/>
              </a:rPr>
              <a:t>msutravel@cbtravel.com</a:t>
            </a:r>
            <a:r>
              <a:rPr lang="en-US" sz="800" dirty="0">
                <a:latin typeface="Open Sans"/>
                <a:ea typeface="ＭＳ Ｐゴシック"/>
              </a:rPr>
              <a:t> | </a:t>
            </a:r>
            <a:r>
              <a:rPr lang="en-US" sz="800" dirty="0">
                <a:latin typeface="Open Sans"/>
                <a:ea typeface="Open Sans"/>
                <a:cs typeface="Open Sans"/>
              </a:rPr>
              <a:t>800-509-7081</a:t>
            </a:r>
            <a:endParaRPr lang="en-US" sz="800">
              <a:latin typeface="Open Sans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23061AB-0096-1C55-5240-11A3A4952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745629"/>
              </p:ext>
            </p:extLst>
          </p:nvPr>
        </p:nvGraphicFramePr>
        <p:xfrm>
          <a:off x="1789421" y="992824"/>
          <a:ext cx="3586521" cy="2888495"/>
        </p:xfrm>
        <a:graphic>
          <a:graphicData uri="http://schemas.openxmlformats.org/drawingml/2006/table">
            <a:tbl>
              <a:tblPr/>
              <a:tblGrid>
                <a:gridCol w="1568503">
                  <a:extLst>
                    <a:ext uri="{9D8B030D-6E8A-4147-A177-3AD203B41FA5}">
                      <a16:colId xmlns:a16="http://schemas.microsoft.com/office/drawing/2014/main" val="2709688127"/>
                    </a:ext>
                  </a:extLst>
                </a:gridCol>
                <a:gridCol w="2018018">
                  <a:extLst>
                    <a:ext uri="{9D8B030D-6E8A-4147-A177-3AD203B41FA5}">
                      <a16:colId xmlns:a16="http://schemas.microsoft.com/office/drawing/2014/main" val="3720667607"/>
                    </a:ext>
                  </a:extLst>
                </a:gridCol>
              </a:tblGrid>
              <a:tr h="25361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</a:rPr>
                        <a:t>Category</a:t>
                      </a:r>
                      <a:endParaRPr lang="en-US" sz="9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0413" marR="60413" marT="30207" marB="302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53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Open Sans"/>
                        </a:rPr>
                        <a:t>Typical Response Time</a:t>
                      </a:r>
                    </a:p>
                  </a:txBody>
                  <a:tcPr marL="60413" marR="60413" marT="30207" marB="30207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4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60533"/>
                  </a:ext>
                </a:extLst>
              </a:tr>
              <a:tr h="70924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Telephone</a:t>
                      </a:r>
                    </a:p>
                    <a:p>
                      <a:pPr algn="l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Business Hours</a:t>
                      </a:r>
                    </a:p>
                    <a:p>
                      <a:pPr algn="l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8am – 8pm ET</a:t>
                      </a:r>
                    </a:p>
                    <a:p>
                      <a:pPr algn="l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Mon - Fri</a:t>
                      </a:r>
                      <a:r>
                        <a:rPr lang="en-US" sz="1000" b="0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​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base">
                        <a:buFont typeface="Arial"/>
                        <a:buChar char="•"/>
                      </a:pP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Most calls will be answered within 20 seconds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endParaRPr lang="en-US" sz="900" b="1" i="0" dirty="0">
                        <a:solidFill>
                          <a:srgbClr val="000000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462246"/>
                  </a:ext>
                </a:extLst>
              </a:tr>
              <a:tr h="85166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Telephone </a:t>
                      </a:r>
                    </a:p>
                    <a:p>
                      <a:pPr algn="l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After-Hours</a:t>
                      </a:r>
                    </a:p>
                    <a:p>
                      <a:pPr algn="l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8pm – 8am ET</a:t>
                      </a:r>
                    </a:p>
                    <a:p>
                      <a:pPr algn="l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Mon – Fri</a:t>
                      </a:r>
                    </a:p>
                    <a:p>
                      <a:pPr algn="l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Sat/Sun &amp; Holidays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lang="en-US" sz="900" b="1" i="0" dirty="0">
                        <a:solidFill>
                          <a:srgbClr val="000000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r>
                        <a:rPr lang="en-US" sz="9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Most calls will be answered within 90 seconds</a:t>
                      </a:r>
                    </a:p>
                    <a:p>
                      <a:pPr marL="0" indent="0" algn="l" fontAlgn="base">
                        <a:buFont typeface="Arial"/>
                        <a:buNone/>
                      </a:pP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657896"/>
                  </a:ext>
                </a:extLst>
              </a:tr>
              <a:tr h="98389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Emails</a:t>
                      </a:r>
                    </a:p>
                    <a:p>
                      <a:pPr algn="l" fontAlgn="base"/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Business Hours</a:t>
                      </a:r>
                    </a:p>
                    <a:p>
                      <a:pPr algn="l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8am – 8pm ET</a:t>
                      </a:r>
                    </a:p>
                    <a:p>
                      <a:pPr algn="l" fontAlgn="base"/>
                      <a:r>
                        <a:rPr lang="en-US" sz="10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Mon - Fri</a:t>
                      </a: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Most emails will be acknowledged within 30 minutes</a:t>
                      </a:r>
                    </a:p>
                    <a:p>
                      <a:pPr marL="171450" marR="0" lvl="0" indent="-171450" algn="l" defTabSz="342892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rgbClr val="000000"/>
                          </a:solidFill>
                          <a:effectLst/>
                          <a:latin typeface="Open Sans"/>
                          <a:ea typeface="Open Sans"/>
                          <a:cs typeface="Open Sans"/>
                        </a:rPr>
                        <a:t>Most emails will be responded with action within 4 hours</a:t>
                      </a:r>
                    </a:p>
                    <a:p>
                      <a:pPr marL="171450" indent="-171450" algn="l" fontAlgn="base">
                        <a:buFont typeface="Arial"/>
                        <a:buChar char="•"/>
                      </a:pPr>
                      <a:endParaRPr lang="en-US" sz="900" b="0" i="0" dirty="0">
                        <a:solidFill>
                          <a:srgbClr val="000000"/>
                        </a:solidFill>
                        <a:effectLst/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60413" marR="60413" marT="30207" marB="30207">
                    <a:lnL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86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3F38220-CDE6-017A-9A6E-A4CD521FB1DD}"/>
              </a:ext>
            </a:extLst>
          </p:cNvPr>
          <p:cNvSpPr txBox="1"/>
          <p:nvPr/>
        </p:nvSpPr>
        <p:spPr>
          <a:xfrm>
            <a:off x="321568" y="3522995"/>
            <a:ext cx="85458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Expect longer response times when there is extreme weather or other aircraft disruptions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your email exchanges exceed 5 or more, consider a phone call with that advisor for clarification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do not receive your itinerary in the same business day, please reach out for status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77301B-7D0E-C63A-014A-21C4822AA2AF}"/>
              </a:ext>
            </a:extLst>
          </p:cNvPr>
          <p:cNvSpPr txBox="1"/>
          <p:nvPr/>
        </p:nvSpPr>
        <p:spPr>
          <a:xfrm>
            <a:off x="1265945" y="596900"/>
            <a:ext cx="46181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Open Sans"/>
                <a:ea typeface="Open Sans"/>
                <a:cs typeface="Open Sans"/>
              </a:rPr>
              <a:t>     Use phone for more urgent needs</a:t>
            </a:r>
          </a:p>
        </p:txBody>
      </p:sp>
    </p:spTree>
    <p:extLst>
      <p:ext uri="{BB962C8B-B14F-4D97-AF65-F5344CB8AC3E}">
        <p14:creationId xmlns:p14="http://schemas.microsoft.com/office/powerpoint/2010/main" val="160861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959E33B-AB2B-7025-6B05-DA7E8C903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528"/>
            <a:ext cx="9144000" cy="238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590937E-8950-F52C-CD81-5BCB8A28828D}"/>
              </a:ext>
            </a:extLst>
          </p:cNvPr>
          <p:cNvSpPr>
            <a:spLocks noGrp="1"/>
          </p:cNvSpPr>
          <p:nvPr/>
        </p:nvSpPr>
        <p:spPr>
          <a:xfrm>
            <a:off x="206914" y="2768907"/>
            <a:ext cx="416121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>
              <a:latin typeface="Open Sans Light"/>
              <a:ea typeface="Open Sans Light"/>
              <a:cs typeface="Open Sans Light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>
              <a:solidFill>
                <a:srgbClr val="00467E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74747-E1B9-4BCC-1B4D-555C09888E02}"/>
              </a:ext>
            </a:extLst>
          </p:cNvPr>
          <p:cNvSpPr txBox="1"/>
          <p:nvPr/>
        </p:nvSpPr>
        <p:spPr>
          <a:xfrm>
            <a:off x="2765153" y="4890855"/>
            <a:ext cx="4222653" cy="2154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800" dirty="0">
                <a:latin typeface="Open Sans"/>
                <a:ea typeface="ＭＳ Ｐゴシック"/>
                <a:hlinkClick r:id="rId3"/>
              </a:rPr>
              <a:t>msutravel@cbtravel.com</a:t>
            </a:r>
            <a:r>
              <a:rPr lang="en-US" sz="800" dirty="0">
                <a:latin typeface="Open Sans"/>
                <a:ea typeface="ＭＳ Ｐゴシック"/>
              </a:rPr>
              <a:t> | </a:t>
            </a:r>
            <a:r>
              <a:rPr lang="en-US" sz="800" dirty="0">
                <a:latin typeface="Open Sans"/>
                <a:ea typeface="Open Sans"/>
                <a:cs typeface="Open Sans"/>
              </a:rPr>
              <a:t>800-509-7081</a:t>
            </a:r>
            <a:endParaRPr lang="en-US" sz="800">
              <a:latin typeface="Open San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96794-43CF-00A0-FE6D-F8E0544A8D41}"/>
              </a:ext>
            </a:extLst>
          </p:cNvPr>
          <p:cNvSpPr txBox="1"/>
          <p:nvPr/>
        </p:nvSpPr>
        <p:spPr>
          <a:xfrm>
            <a:off x="137865" y="378810"/>
            <a:ext cx="834288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700" b="1" kern="0" dirty="0">
                <a:solidFill>
                  <a:srgbClr val="18453B"/>
                </a:solidFill>
                <a:latin typeface="Times New Roman"/>
                <a:ea typeface="Open Sans"/>
                <a:cs typeface="Times New Roman"/>
              </a:rPr>
              <a:t>Sample Itinerary Email </a:t>
            </a:r>
            <a:endParaRPr lang="en-US" sz="1600" b="1" kern="0" dirty="0">
              <a:solidFill>
                <a:srgbClr val="18453B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4415595-64CF-AB5C-A97D-CB8C26F72E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36969" y="4697770"/>
            <a:ext cx="1877788" cy="358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8297EE-6D5F-4B2C-67A4-5C6290C0F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6484" y="2571750"/>
            <a:ext cx="5383993" cy="223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308338"/>
      </p:ext>
    </p:extLst>
  </p:cSld>
  <p:clrMapOvr>
    <a:masterClrMapping/>
  </p:clrMapOvr>
</p:sld>
</file>

<file path=ppt/theme/theme1.xml><?xml version="1.0" encoding="utf-8"?>
<a:theme xmlns:a="http://schemas.openxmlformats.org/drawingml/2006/main" name="MSU Template 1">
  <a:themeElements>
    <a:clrScheme name="Finance Colors 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inancePowerpointTemplate" id="{A653DB39-1BEE-7541-99D9-893AA4B7A5C2}" vid="{4FF5FCC2-293E-9D4A-9477-6839F225500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6B210390AFD74CAD4BBED23878B327" ma:contentTypeVersion="26" ma:contentTypeDescription="Create a new document." ma:contentTypeScope="" ma:versionID="059e4eae9bc3ba8b7be5cf80aa576c68">
  <xsd:schema xmlns:xsd="http://www.w3.org/2001/XMLSchema" xmlns:xs="http://www.w3.org/2001/XMLSchema" xmlns:p="http://schemas.microsoft.com/office/2006/metadata/properties" xmlns:ns1="http://schemas.microsoft.com/sharepoint/v3" xmlns:ns2="cccb312e-372f-4665-b5a5-f07d42332910" xmlns:ns3="661e007b-be18-4316-9178-0e9766217fac" targetNamespace="http://schemas.microsoft.com/office/2006/metadata/properties" ma:root="true" ma:fieldsID="43f531fd59a319680d1a451ce674079c" ns1:_="" ns2:_="" ns3:_="">
    <xsd:import namespace="http://schemas.microsoft.com/sharepoint/v3"/>
    <xsd:import namespace="cccb312e-372f-4665-b5a5-f07d42332910"/>
    <xsd:import namespace="661e007b-be18-4316-9178-0e9766217f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1:_ip_UnifiedCompliancePolicyProperties" minOccurs="0"/>
                <xsd:element ref="ns1:_ip_UnifiedCompliancePolicyUIAction" minOccurs="0"/>
                <xsd:element ref="ns2:Dat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b312e-372f-4665-b5a5-f07d423329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39672f3-7c45-4deb-97c8-03a84c729a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5" nillable="true" ma:displayName="Date" ma:format="DateOnly" ma:internalName="Date">
      <xsd:simpleType>
        <xsd:restriction base="dms:DateTim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e007b-be18-4316-9178-0e9766217f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e748a60-8f99-4dd6-898e-9113532edf7c}" ma:internalName="TaxCatchAll" ma:showField="CatchAllData" ma:web="661e007b-be18-4316-9178-0e9766217f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cb312e-372f-4665-b5a5-f07d42332910">
      <Terms xmlns="http://schemas.microsoft.com/office/infopath/2007/PartnerControls"/>
    </lcf76f155ced4ddcb4097134ff3c332f>
    <TaxCatchAll xmlns="661e007b-be18-4316-9178-0e9766217fac" xsi:nil="true"/>
    <_ip_UnifiedCompliancePolicyUIAction xmlns="http://schemas.microsoft.com/sharepoint/v3" xsi:nil="true"/>
    <Date xmlns="cccb312e-372f-4665-b5a5-f07d42332910" xsi:nil="true"/>
    <_ip_UnifiedCompliancePolicyProperties xmlns="http://schemas.microsoft.com/sharepoint/v3" xsi:nil="true"/>
    <SharedWithUsers xmlns="661e007b-be18-4316-9178-0e9766217fac">
      <UserInfo>
        <DisplayName>Kevin Lee</DisplayName>
        <AccountId>28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F657C1-9145-4AF5-BB50-9E6F30C88270}">
  <ds:schemaRefs>
    <ds:schemaRef ds:uri="661e007b-be18-4316-9178-0e9766217fac"/>
    <ds:schemaRef ds:uri="cccb312e-372f-4665-b5a5-f07d4233291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27299C5-9280-49D9-89EC-8179B41B4763}">
  <ds:schemaRefs>
    <ds:schemaRef ds:uri="661e007b-be18-4316-9178-0e9766217fac"/>
    <ds:schemaRef ds:uri="90e2acd6-4a0d-42b1-86b6-3d19204d0f3d"/>
    <ds:schemaRef ds:uri="aa692c46-34ab-46f9-a979-d3cb1eaf5929"/>
    <ds:schemaRef ds:uri="cccb312e-372f-4665-b5a5-f07d4233291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6711D3-AB17-4821-BE27-0EBD72E56D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FinancePowerpointTemplate</Template>
  <TotalTime>87</TotalTime>
  <Words>1444</Words>
  <Application>Microsoft Office PowerPoint</Application>
  <PresentationFormat>On-screen Show (16:9)</PresentationFormat>
  <Paragraphs>238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Avenir Next LT Pro</vt:lpstr>
      <vt:lpstr>Avenir Next LT Pro Demi</vt:lpstr>
      <vt:lpstr>Avenir Next LT Pro Light</vt:lpstr>
      <vt:lpstr>Garamond</vt:lpstr>
      <vt:lpstr>Gotham Book</vt:lpstr>
      <vt:lpstr>Open Sans</vt:lpstr>
      <vt:lpstr>Open Sans Light</vt:lpstr>
      <vt:lpstr>Times New Roman</vt:lpstr>
      <vt:lpstr>Wingdings</vt:lpstr>
      <vt:lpstr>MSU Template 1</vt:lpstr>
      <vt:lpstr>Welcome to Christopherson</vt:lpstr>
      <vt:lpstr>MSU Travel – Christopherson Business Travel</vt:lpstr>
      <vt:lpstr>PowerPoint Presentation</vt:lpstr>
      <vt:lpstr>MSU Designated Full-Service Advisor Team​</vt:lpstr>
      <vt:lpstr>PowerPoint Presentation</vt:lpstr>
      <vt:lpstr>MSU Contact Reference Card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MSU Designated Group Advisor Team​</vt:lpstr>
      <vt:lpstr>​</vt:lpstr>
      <vt:lpstr>Thank you for your partnership!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Christopherson</dc:title>
  <dc:creator>Adelina Littler</dc:creator>
  <cp:lastModifiedBy>Pam Rex</cp:lastModifiedBy>
  <cp:revision>267</cp:revision>
  <cp:lastPrinted>2010-09-08T13:46:11Z</cp:lastPrinted>
  <dcterms:created xsi:type="dcterms:W3CDTF">2023-12-05T19:10:24Z</dcterms:created>
  <dcterms:modified xsi:type="dcterms:W3CDTF">2024-01-23T12:58:12Z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0x010100F76B210390AFD74CAD4BBED23878B327</vt:lpwstr>
  </property>
  <property fmtid="{D5CDD505-2E9C-101B-9397-08002B2CF9AE}" pid="3" name="MediaServiceImageTags">
    <vt:lpwstr/>
  </property>
</Properties>
</file>